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596" r:id="rId3"/>
    <p:sldId id="282" r:id="rId4"/>
    <p:sldId id="595" r:id="rId5"/>
    <p:sldId id="390" r:id="rId6"/>
    <p:sldId id="594" r:id="rId7"/>
    <p:sldId id="599" r:id="rId8"/>
    <p:sldId id="578" r:id="rId9"/>
    <p:sldId id="549" r:id="rId10"/>
    <p:sldId id="602" r:id="rId11"/>
    <p:sldId id="531" r:id="rId12"/>
    <p:sldId id="260" r:id="rId13"/>
    <p:sldId id="547" r:id="rId14"/>
    <p:sldId id="284" r:id="rId15"/>
    <p:sldId id="324" r:id="rId16"/>
    <p:sldId id="474" r:id="rId17"/>
    <p:sldId id="587" r:id="rId18"/>
    <p:sldId id="586" r:id="rId19"/>
    <p:sldId id="550" r:id="rId20"/>
    <p:sldId id="585" r:id="rId21"/>
    <p:sldId id="590" r:id="rId22"/>
    <p:sldId id="59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0060"/>
    <a:srgbClr val="24AD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91"/>
    <p:restoredTop sz="58955"/>
  </p:normalViewPr>
  <p:slideViewPr>
    <p:cSldViewPr snapToGrid="0" snapToObjects="1">
      <p:cViewPr varScale="1">
        <p:scale>
          <a:sx n="95" d="100"/>
          <a:sy n="95" d="100"/>
        </p:scale>
        <p:origin x="1520" y="168"/>
      </p:cViewPr>
      <p:guideLst/>
    </p:cSldViewPr>
  </p:slid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png>
</file>

<file path=ppt/media/image2.jpeg>
</file>

<file path=ppt/media/image3.tiff>
</file>

<file path=ppt/media/image4.gif>
</file>

<file path=ppt/media/image5.png>
</file>

<file path=ppt/media/image6.png>
</file>

<file path=ppt/media/image7.png>
</file>

<file path=ppt/media/image8.png>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F13897-26A7-ED4D-AB3D-7827AB5D2737}" type="datetimeFigureOut">
              <a:rPr lang="en-US" smtClean="0"/>
              <a:t>5/5/23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8BAB2F-C783-9D4B-A4CB-0337EE734A25}" type="slidenum">
              <a:rPr lang="en-US" smtClean="0"/>
              <a:t>‹#›</a:t>
            </a:fld>
            <a:endParaRPr lang="en-US"/>
          </a:p>
        </p:txBody>
      </p:sp>
    </p:spTree>
    <p:extLst>
      <p:ext uri="{BB962C8B-B14F-4D97-AF65-F5344CB8AC3E}">
        <p14:creationId xmlns:p14="http://schemas.microsoft.com/office/powerpoint/2010/main" val="2772445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sz="1200" b="0" i="0" u="none" strike="noStrike" kern="1200" dirty="0">
                <a:solidFill>
                  <a:schemeClr val="tx1"/>
                </a:solidFill>
                <a:effectLst/>
                <a:latin typeface="+mn-lt"/>
                <a:ea typeface="+mn-ea"/>
                <a:cs typeface="+mn-cs"/>
              </a:rPr>
              <a:t>I’m MME and this is ADS.</a:t>
            </a:r>
          </a:p>
          <a:p>
            <a:pPr marL="0" indent="0">
              <a:buFontTx/>
              <a:buNone/>
            </a:pPr>
            <a:endParaRPr lang="en-US" sz="1200" b="0" i="0" u="none" strike="noStrike" kern="1200" dirty="0">
              <a:solidFill>
                <a:schemeClr val="tx1"/>
              </a:solidFill>
              <a:effectLst/>
              <a:latin typeface="+mn-lt"/>
              <a:ea typeface="+mn-ea"/>
              <a:cs typeface="+mn-cs"/>
            </a:endParaRPr>
          </a:p>
          <a:p>
            <a:pPr marL="0" indent="0">
              <a:buFontTx/>
              <a:buNone/>
            </a:pPr>
            <a:r>
              <a:rPr lang="en-US" sz="1200" b="0" i="0" u="none" strike="noStrike" kern="1200" dirty="0">
                <a:solidFill>
                  <a:schemeClr val="tx1"/>
                </a:solidFill>
                <a:effectLst/>
                <a:latin typeface="+mn-lt"/>
                <a:ea typeface="+mn-ea"/>
                <a:cs typeface="+mn-cs"/>
              </a:rPr>
              <a:t>What a year for DS!</a:t>
            </a:r>
          </a:p>
          <a:p>
            <a:pPr marL="171450" indent="-171450">
              <a:buFontTx/>
              <a:buChar char="-"/>
            </a:pPr>
            <a:r>
              <a:rPr lang="en-US" sz="1200" b="0" i="0" u="none" strike="noStrike" kern="1200" dirty="0">
                <a:solidFill>
                  <a:schemeClr val="tx1"/>
                </a:solidFill>
                <a:effectLst/>
                <a:latin typeface="+mn-lt"/>
                <a:ea typeface="+mn-ea"/>
                <a:cs typeface="+mn-cs"/>
              </a:rPr>
              <a:t>LLMs</a:t>
            </a:r>
          </a:p>
          <a:p>
            <a:pPr marL="171450" indent="-171450">
              <a:buFontTx/>
              <a:buChar char="-"/>
            </a:pPr>
            <a:r>
              <a:rPr lang="en-US" sz="1200" b="0" i="0" u="none" strike="noStrike" kern="1200" dirty="0">
                <a:solidFill>
                  <a:schemeClr val="tx1"/>
                </a:solidFill>
                <a:effectLst/>
                <a:latin typeface="+mn-lt"/>
                <a:ea typeface="+mn-ea"/>
                <a:cs typeface="+mn-cs"/>
              </a:rPr>
              <a:t>Bias and fairness</a:t>
            </a:r>
          </a:p>
          <a:p>
            <a:pPr marL="171450" indent="-171450">
              <a:buFontTx/>
              <a:buChar char="-"/>
            </a:pPr>
            <a:r>
              <a:rPr lang="en-US" sz="1200" b="0" i="0" u="none" strike="noStrike" kern="1200" dirty="0">
                <a:solidFill>
                  <a:schemeClr val="tx1"/>
                </a:solidFill>
                <a:effectLst/>
                <a:latin typeface="+mn-lt"/>
                <a:ea typeface="+mn-ea"/>
                <a:cs typeface="+mn-cs"/>
              </a:rPr>
              <a:t>ABCDS</a:t>
            </a:r>
          </a:p>
        </p:txBody>
      </p:sp>
      <p:sp>
        <p:nvSpPr>
          <p:cNvPr id="4" name="Slide Number Placeholder 3"/>
          <p:cNvSpPr>
            <a:spLocks noGrp="1"/>
          </p:cNvSpPr>
          <p:nvPr>
            <p:ph type="sldNum" sz="quarter" idx="5"/>
          </p:nvPr>
        </p:nvSpPr>
        <p:spPr/>
        <p:txBody>
          <a:bodyPr/>
          <a:lstStyle/>
          <a:p>
            <a:fld id="{F78BAB2F-C783-9D4B-A4CB-0337EE734A25}" type="slidenum">
              <a:rPr lang="en-US" smtClean="0"/>
              <a:t>1</a:t>
            </a:fld>
            <a:endParaRPr lang="en-US"/>
          </a:p>
        </p:txBody>
      </p:sp>
    </p:spTree>
    <p:extLst>
      <p:ext uri="{BB962C8B-B14F-4D97-AF65-F5344CB8AC3E}">
        <p14:creationId xmlns:p14="http://schemas.microsoft.com/office/powerpoint/2010/main" val="8988836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can NLP do in medicine?</a:t>
            </a:r>
          </a:p>
          <a:p>
            <a:pPr marL="171450" indent="-171450" algn="l">
              <a:buFont typeface="Arial" panose="020B0604020202020204" pitchFamily="34" charset="0"/>
              <a:buChar char="•"/>
            </a:pPr>
            <a:r>
              <a:rPr lang="en-US" dirty="0"/>
              <a:t>imagine…</a:t>
            </a:r>
          </a:p>
          <a:p>
            <a:pPr marL="171450" indent="-171450" algn="l">
              <a:buFont typeface="Arial" panose="020B0604020202020204" pitchFamily="34" charset="0"/>
              <a:buChar char="•"/>
            </a:pPr>
            <a:r>
              <a:rPr lang="en-US" dirty="0"/>
              <a:t>summarize medical knowledge</a:t>
            </a:r>
          </a:p>
          <a:p>
            <a:pPr marL="171450" indent="-171450" algn="l">
              <a:buFont typeface="Arial" panose="020B0604020202020204" pitchFamily="34" charset="0"/>
              <a:buChar char="•"/>
            </a:pPr>
            <a:r>
              <a:rPr lang="en-US" dirty="0"/>
              <a:t>extract info from </a:t>
            </a:r>
            <a:r>
              <a:rPr lang="en-US" dirty="0" err="1"/>
              <a:t>pt</a:t>
            </a:r>
            <a:r>
              <a:rPr lang="en-US" dirty="0"/>
              <a:t> charts</a:t>
            </a:r>
          </a:p>
          <a:p>
            <a:pPr marL="171450" indent="-171450" algn="l">
              <a:buFont typeface="Arial" panose="020B0604020202020204" pitchFamily="34" charset="0"/>
              <a:buChar char="•"/>
            </a:pPr>
            <a:r>
              <a:rPr lang="en-US" dirty="0"/>
              <a:t>create template responses / notes</a:t>
            </a:r>
          </a:p>
          <a:p>
            <a:pPr marL="171450" indent="-171450">
              <a:buFontTx/>
              <a:buChar char="-"/>
            </a:pPr>
            <a:endParaRPr lang="en-US" dirty="0"/>
          </a:p>
          <a:p>
            <a:r>
              <a:rPr lang="en-US" dirty="0"/>
              <a:t>But I want to point out one application from our work…</a:t>
            </a:r>
          </a:p>
          <a:p>
            <a:endParaRPr lang="en-US" dirty="0"/>
          </a:p>
        </p:txBody>
      </p:sp>
      <p:sp>
        <p:nvSpPr>
          <p:cNvPr id="4" name="Slide Number Placeholder 3"/>
          <p:cNvSpPr>
            <a:spLocks noGrp="1"/>
          </p:cNvSpPr>
          <p:nvPr>
            <p:ph type="sldNum" sz="quarter" idx="5"/>
          </p:nvPr>
        </p:nvSpPr>
        <p:spPr/>
        <p:txBody>
          <a:bodyPr/>
          <a:lstStyle/>
          <a:p>
            <a:fld id="{F78BAB2F-C783-9D4B-A4CB-0337EE734A25}" type="slidenum">
              <a:rPr lang="en-US" smtClean="0"/>
              <a:t>12</a:t>
            </a:fld>
            <a:endParaRPr lang="en-US"/>
          </a:p>
        </p:txBody>
      </p:sp>
    </p:spTree>
    <p:extLst>
      <p:ext uri="{BB962C8B-B14F-4D97-AF65-F5344CB8AC3E}">
        <p14:creationId xmlns:p14="http://schemas.microsoft.com/office/powerpoint/2010/main" val="30671938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to Pillar 3: reinforcement learning</a:t>
            </a:r>
          </a:p>
          <a:p>
            <a:endParaRPr lang="en-US" dirty="0"/>
          </a:p>
          <a:p>
            <a:r>
              <a:rPr lang="en-US" dirty="0"/>
              <a:t>- stick figure</a:t>
            </a:r>
          </a:p>
          <a:p>
            <a:r>
              <a:rPr lang="en-US" dirty="0"/>
              <a:t>- Limited control of motor function</a:t>
            </a:r>
          </a:p>
          <a:p>
            <a:r>
              <a:rPr lang="en-US" dirty="0"/>
              <a:t>- running late to pick up his kid from daycare?</a:t>
            </a:r>
          </a:p>
          <a:p>
            <a:endParaRPr lang="en-US" dirty="0"/>
          </a:p>
          <a:p>
            <a:r>
              <a:rPr lang="en-US" dirty="0"/>
              <a:t>- agent</a:t>
            </a:r>
          </a:p>
          <a:p>
            <a:r>
              <a:rPr lang="en-US" dirty="0"/>
              <a:t>- goal (get to the daycare on time)</a:t>
            </a:r>
          </a:p>
          <a:p>
            <a:r>
              <a:rPr lang="en-US" dirty="0"/>
              <a:t>- Available actions: some help (e.g. stepping forward), others not so much (e.g. pumping his fist repeatedly)</a:t>
            </a:r>
          </a:p>
          <a:p>
            <a:r>
              <a:rPr lang="en-US" dirty="0"/>
              <a:t>- try things; figure out which actions get him to the goal</a:t>
            </a:r>
          </a:p>
          <a:p>
            <a:endParaRPr lang="en-US" dirty="0"/>
          </a:p>
          <a:p>
            <a:r>
              <a:rPr lang="en-US" dirty="0"/>
              <a:t>It’s the same with chess</a:t>
            </a:r>
          </a:p>
          <a:p>
            <a:r>
              <a:rPr lang="en-US" dirty="0"/>
              <a:t>“Goal-directed sequential decision-making”</a:t>
            </a:r>
          </a:p>
          <a:p>
            <a:endParaRPr lang="en-US" dirty="0"/>
          </a:p>
          <a:p>
            <a:r>
              <a:rPr lang="en-US" dirty="0"/>
              <a:t>What moves help </a:t>
            </a:r>
            <a:r>
              <a:rPr lang="en-US" dirty="0" err="1"/>
              <a:t>alphaGo</a:t>
            </a:r>
            <a:r>
              <a:rPr lang="en-US" dirty="0"/>
              <a:t> win the game?</a:t>
            </a:r>
          </a:p>
          <a:p>
            <a:r>
              <a:rPr lang="en-US" dirty="0"/>
              <a:t>What moves hurt it?</a:t>
            </a:r>
          </a:p>
        </p:txBody>
      </p:sp>
      <p:sp>
        <p:nvSpPr>
          <p:cNvPr id="4" name="Slide Number Placeholder 3"/>
          <p:cNvSpPr>
            <a:spLocks noGrp="1"/>
          </p:cNvSpPr>
          <p:nvPr>
            <p:ph type="sldNum" sz="quarter" idx="5"/>
          </p:nvPr>
        </p:nvSpPr>
        <p:spPr/>
        <p:txBody>
          <a:bodyPr/>
          <a:lstStyle/>
          <a:p>
            <a:fld id="{F78BAB2F-C783-9D4B-A4CB-0337EE734A25}" type="slidenum">
              <a:rPr lang="en-US" smtClean="0"/>
              <a:t>13</a:t>
            </a:fld>
            <a:endParaRPr lang="en-US"/>
          </a:p>
        </p:txBody>
      </p:sp>
    </p:spTree>
    <p:extLst>
      <p:ext uri="{BB962C8B-B14F-4D97-AF65-F5344CB8AC3E}">
        <p14:creationId xmlns:p14="http://schemas.microsoft.com/office/powerpoint/2010/main" val="26610884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a:t>Goal directed, sequential decision-making in medicine?</a:t>
            </a:r>
          </a:p>
          <a:p>
            <a:pPr marL="171450" indent="-171450">
              <a:buFontTx/>
              <a:buChar char="-"/>
            </a:pPr>
            <a:r>
              <a:rPr lang="en-US" baseline="0" dirty="0"/>
              <a:t>Administer insulin to maintain normoglycemia</a:t>
            </a:r>
          </a:p>
          <a:p>
            <a:pPr marL="171450" indent="-171450">
              <a:buFontTx/>
              <a:buChar char="-"/>
            </a:pPr>
            <a:r>
              <a:rPr lang="en-US" baseline="0" dirty="0"/>
              <a:t>Give fluid and vasopressor to keep </a:t>
            </a:r>
            <a:r>
              <a:rPr lang="en-US" baseline="0" dirty="0" err="1"/>
              <a:t>pt</a:t>
            </a:r>
            <a:r>
              <a:rPr lang="en-US" baseline="0" dirty="0"/>
              <a:t> alive</a:t>
            </a:r>
          </a:p>
        </p:txBody>
      </p:sp>
      <p:sp>
        <p:nvSpPr>
          <p:cNvPr id="4" name="Slide Number Placeholder 3"/>
          <p:cNvSpPr>
            <a:spLocks noGrp="1"/>
          </p:cNvSpPr>
          <p:nvPr>
            <p:ph type="sldNum" sz="quarter" idx="10"/>
          </p:nvPr>
        </p:nvSpPr>
        <p:spPr/>
        <p:txBody>
          <a:bodyPr/>
          <a:lstStyle/>
          <a:p>
            <a:fld id="{0175F3A6-6971-5D47-A3A5-1EDC47BAF5FB}" type="slidenum">
              <a:rPr lang="en-US" smtClean="0"/>
              <a:t>14</a:t>
            </a:fld>
            <a:endParaRPr lang="en-US"/>
          </a:p>
        </p:txBody>
      </p:sp>
    </p:spTree>
    <p:extLst>
      <p:ext uri="{BB962C8B-B14F-4D97-AF65-F5344CB8AC3E}">
        <p14:creationId xmlns:p14="http://schemas.microsoft.com/office/powerpoint/2010/main" val="1342861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But at the heart of all these systems: a predictive model.</a:t>
            </a:r>
          </a:p>
          <a:p>
            <a:endParaRPr lang="en-US" dirty="0"/>
          </a:p>
          <a:p>
            <a:r>
              <a:rPr lang="en-US" dirty="0"/>
              <a:t>Equation / algorithm</a:t>
            </a:r>
          </a:p>
          <a:p>
            <a:r>
              <a:rPr lang="en-US" dirty="0"/>
              <a:t>You give it x, it predicts y</a:t>
            </a:r>
          </a:p>
          <a:p>
            <a:endParaRPr lang="en-US" dirty="0"/>
          </a:p>
          <a:p>
            <a:r>
              <a:rPr lang="en-US" dirty="0"/>
              <a:t>A prediction machine.</a:t>
            </a:r>
          </a:p>
          <a:p>
            <a:r>
              <a:rPr lang="en-US" dirty="0"/>
              <a:t>That learns from data</a:t>
            </a:r>
          </a:p>
        </p:txBody>
      </p:sp>
      <p:sp>
        <p:nvSpPr>
          <p:cNvPr id="4" name="Slide Number Placeholder 3"/>
          <p:cNvSpPr>
            <a:spLocks noGrp="1"/>
          </p:cNvSpPr>
          <p:nvPr>
            <p:ph type="sldNum" sz="quarter" idx="10"/>
          </p:nvPr>
        </p:nvSpPr>
        <p:spPr/>
        <p:txBody>
          <a:bodyPr/>
          <a:lstStyle/>
          <a:p>
            <a:fld id="{DB333E9F-084A-8543-BC6F-0AE70009C29B}" type="slidenum">
              <a:rPr lang="en-US" smtClean="0"/>
              <a:t>15</a:t>
            </a:fld>
            <a:endParaRPr lang="en-US"/>
          </a:p>
        </p:txBody>
      </p:sp>
    </p:spTree>
    <p:extLst>
      <p:ext uri="{BB962C8B-B14F-4D97-AF65-F5344CB8AC3E}">
        <p14:creationId xmlns:p14="http://schemas.microsoft.com/office/powerpoint/2010/main" val="8495830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 vision:</a:t>
            </a:r>
          </a:p>
          <a:p>
            <a:r>
              <a:rPr lang="en-US" dirty="0"/>
              <a:t>Image to image label</a:t>
            </a:r>
          </a:p>
        </p:txBody>
      </p:sp>
      <p:sp>
        <p:nvSpPr>
          <p:cNvPr id="4" name="Slide Number Placeholder 3"/>
          <p:cNvSpPr>
            <a:spLocks noGrp="1"/>
          </p:cNvSpPr>
          <p:nvPr>
            <p:ph type="sldNum" sz="quarter" idx="5"/>
          </p:nvPr>
        </p:nvSpPr>
        <p:spPr/>
        <p:txBody>
          <a:bodyPr/>
          <a:lstStyle/>
          <a:p>
            <a:fld id="{9FCDE58F-843A-8447-AF7F-7BD31329CDC1}" type="slidenum">
              <a:rPr lang="en-US" smtClean="0"/>
              <a:t>16</a:t>
            </a:fld>
            <a:endParaRPr lang="en-US"/>
          </a:p>
        </p:txBody>
      </p:sp>
    </p:spTree>
    <p:extLst>
      <p:ext uri="{BB962C8B-B14F-4D97-AF65-F5344CB8AC3E}">
        <p14:creationId xmlns:p14="http://schemas.microsoft.com/office/powerpoint/2010/main" val="12786490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NLP</a:t>
            </a:r>
          </a:p>
          <a:p>
            <a:r>
              <a:rPr lang="en-US" dirty="0"/>
              <a:t>Convert text to numbers</a:t>
            </a:r>
          </a:p>
          <a:p>
            <a:r>
              <a:rPr lang="en-US" dirty="0"/>
              <a:t>Then predict.</a:t>
            </a:r>
          </a:p>
        </p:txBody>
      </p:sp>
      <p:sp>
        <p:nvSpPr>
          <p:cNvPr id="4" name="Slide Number Placeholder 3"/>
          <p:cNvSpPr>
            <a:spLocks noGrp="1"/>
          </p:cNvSpPr>
          <p:nvPr>
            <p:ph type="sldNum" sz="quarter" idx="5"/>
          </p:nvPr>
        </p:nvSpPr>
        <p:spPr/>
        <p:txBody>
          <a:bodyPr/>
          <a:lstStyle/>
          <a:p>
            <a:fld id="{9FCDE58F-843A-8447-AF7F-7BD31329CDC1}" type="slidenum">
              <a:rPr lang="en-US" smtClean="0"/>
              <a:t>17</a:t>
            </a:fld>
            <a:endParaRPr lang="en-US"/>
          </a:p>
        </p:txBody>
      </p:sp>
    </p:spTree>
    <p:extLst>
      <p:ext uri="{BB962C8B-B14F-4D97-AF65-F5344CB8AC3E}">
        <p14:creationId xmlns:p14="http://schemas.microsoft.com/office/powerpoint/2010/main" val="2602951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RL</a:t>
            </a:r>
          </a:p>
          <a:p>
            <a:r>
              <a:rPr lang="en-US" dirty="0"/>
              <a:t>Predict best action from state of the board</a:t>
            </a:r>
          </a:p>
          <a:p>
            <a:endParaRPr lang="en-US" dirty="0"/>
          </a:p>
          <a:p>
            <a:r>
              <a:rPr lang="en-US" dirty="0"/>
              <a:t>stick figure:</a:t>
            </a:r>
          </a:p>
          <a:p>
            <a:pPr marL="171450" indent="-171450">
              <a:buFontTx/>
              <a:buChar char="-"/>
            </a:pPr>
            <a:r>
              <a:rPr lang="en-US" dirty="0"/>
              <a:t>Walk around the obstacle? or</a:t>
            </a:r>
          </a:p>
          <a:p>
            <a:pPr marL="171450" indent="-171450">
              <a:buFontTx/>
              <a:buChar char="-"/>
            </a:pPr>
            <a:r>
              <a:rPr lang="en-US" dirty="0"/>
              <a:t>Slam your head into it while pumping your fist</a:t>
            </a:r>
          </a:p>
          <a:p>
            <a:pPr marL="171450" indent="-171450">
              <a:buFontTx/>
              <a:buChar char="-"/>
            </a:pPr>
            <a:endParaRPr lang="en-US" dirty="0"/>
          </a:p>
          <a:p>
            <a:r>
              <a:rPr lang="en-US" dirty="0"/>
              <a:t>What’s the “state of the board”?</a:t>
            </a:r>
          </a:p>
          <a:p>
            <a:r>
              <a:rPr lang="en-US" dirty="0"/>
              <a:t>Often the patient’s physiologic status.</a:t>
            </a:r>
          </a:p>
        </p:txBody>
      </p:sp>
      <p:sp>
        <p:nvSpPr>
          <p:cNvPr id="4" name="Slide Number Placeholder 3"/>
          <p:cNvSpPr>
            <a:spLocks noGrp="1"/>
          </p:cNvSpPr>
          <p:nvPr>
            <p:ph type="sldNum" sz="quarter" idx="5"/>
          </p:nvPr>
        </p:nvSpPr>
        <p:spPr/>
        <p:txBody>
          <a:bodyPr/>
          <a:lstStyle/>
          <a:p>
            <a:fld id="{9FCDE58F-843A-8447-AF7F-7BD31329CDC1}" type="slidenum">
              <a:rPr lang="en-US" smtClean="0"/>
              <a:t>18</a:t>
            </a:fld>
            <a:endParaRPr lang="en-US"/>
          </a:p>
        </p:txBody>
      </p:sp>
    </p:spTree>
    <p:extLst>
      <p:ext uri="{BB962C8B-B14F-4D97-AF65-F5344CB8AC3E}">
        <p14:creationId xmlns:p14="http://schemas.microsoft.com/office/powerpoint/2010/main" val="3183988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often x is a fairly simple set of features</a:t>
            </a:r>
          </a:p>
          <a:p>
            <a:pPr marL="171450" indent="-171450">
              <a:buFontTx/>
              <a:buChar char="-"/>
            </a:pPr>
            <a:r>
              <a:rPr lang="en-US" dirty="0"/>
              <a:t>predictive models like this are NOT new, AT ALL, in medicine</a:t>
            </a:r>
          </a:p>
          <a:p>
            <a:pPr marL="171450" indent="-171450">
              <a:buFontTx/>
              <a:buChar char="-"/>
            </a:pPr>
            <a:endParaRPr lang="en-US" dirty="0"/>
          </a:p>
          <a:p>
            <a:pPr marL="171450" indent="-171450">
              <a:buFontTx/>
              <a:buChar char="-"/>
            </a:pPr>
            <a:r>
              <a:rPr lang="en-US" dirty="0"/>
              <a:t>Here: predict mortality from clinical vars on admission</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9FCDE58F-843A-8447-AF7F-7BD31329CDC1}" type="slidenum">
              <a:rPr lang="en-US" smtClean="0"/>
              <a:t>19</a:t>
            </a:fld>
            <a:endParaRPr lang="en-US"/>
          </a:p>
        </p:txBody>
      </p:sp>
    </p:spTree>
    <p:extLst>
      <p:ext uri="{BB962C8B-B14F-4D97-AF65-F5344CB8AC3E}">
        <p14:creationId xmlns:p14="http://schemas.microsoft.com/office/powerpoint/2010/main" val="35351758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setting, simple models work well</a:t>
            </a:r>
          </a:p>
          <a:p>
            <a:pPr marL="171450" indent="-171450">
              <a:buFontTx/>
              <a:buChar char="-"/>
            </a:pPr>
            <a:r>
              <a:rPr lang="en-US" dirty="0"/>
              <a:t>“use the simplest model </a:t>
            </a:r>
            <a:r>
              <a:rPr lang="en-US" i="1" dirty="0"/>
              <a:t>that gets the job done</a:t>
            </a:r>
            <a:r>
              <a:rPr lang="en-US" i="0" dirty="0"/>
              <a:t>” (unpack)</a:t>
            </a:r>
            <a:endParaRPr lang="en-US" dirty="0"/>
          </a:p>
        </p:txBody>
      </p:sp>
      <p:sp>
        <p:nvSpPr>
          <p:cNvPr id="4" name="Slide Number Placeholder 3"/>
          <p:cNvSpPr>
            <a:spLocks noGrp="1"/>
          </p:cNvSpPr>
          <p:nvPr>
            <p:ph type="sldNum" sz="quarter" idx="5"/>
          </p:nvPr>
        </p:nvSpPr>
        <p:spPr/>
        <p:txBody>
          <a:bodyPr/>
          <a:lstStyle/>
          <a:p>
            <a:fld id="{9FCDE58F-843A-8447-AF7F-7BD31329CDC1}" type="slidenum">
              <a:rPr lang="en-US" smtClean="0"/>
              <a:t>20</a:t>
            </a:fld>
            <a:endParaRPr lang="en-US"/>
          </a:p>
        </p:txBody>
      </p:sp>
    </p:spTree>
    <p:extLst>
      <p:ext uri="{BB962C8B-B14F-4D97-AF65-F5344CB8AC3E}">
        <p14:creationId xmlns:p14="http://schemas.microsoft.com/office/powerpoint/2010/main" val="2496373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times simple </a:t>
            </a:r>
            <a:r>
              <a:rPr lang="en-US" i="1" dirty="0"/>
              <a:t>will not work</a:t>
            </a:r>
            <a:endParaRPr lang="en-US" i="0" dirty="0"/>
          </a:p>
          <a:p>
            <a:r>
              <a:rPr lang="en-US" i="0" dirty="0"/>
              <a:t>What do we mean by complexity?</a:t>
            </a:r>
          </a:p>
          <a:p>
            <a:pPr marL="171450" indent="-171450">
              <a:buFontTx/>
              <a:buChar char="-"/>
            </a:pPr>
            <a:r>
              <a:rPr lang="en-US" i="0" dirty="0"/>
              <a:t>Spatial, temporal, sequential structure</a:t>
            </a:r>
          </a:p>
          <a:p>
            <a:pPr marL="171450" indent="-171450">
              <a:buFontTx/>
              <a:buChar char="-"/>
            </a:pPr>
            <a:r>
              <a:rPr lang="en-US" i="0" dirty="0"/>
              <a:t>Underlying index set</a:t>
            </a:r>
          </a:p>
          <a:p>
            <a:pPr marL="171450" indent="-171450">
              <a:buFontTx/>
              <a:buChar char="-"/>
            </a:pPr>
            <a:r>
              <a:rPr lang="en-US" i="0" dirty="0"/>
              <a:t>More on this later</a:t>
            </a:r>
          </a:p>
        </p:txBody>
      </p:sp>
      <p:sp>
        <p:nvSpPr>
          <p:cNvPr id="4" name="Slide Number Placeholder 3"/>
          <p:cNvSpPr>
            <a:spLocks noGrp="1"/>
          </p:cNvSpPr>
          <p:nvPr>
            <p:ph type="sldNum" sz="quarter" idx="5"/>
          </p:nvPr>
        </p:nvSpPr>
        <p:spPr/>
        <p:txBody>
          <a:bodyPr/>
          <a:lstStyle/>
          <a:p>
            <a:fld id="{F78BAB2F-C783-9D4B-A4CB-0337EE734A25}" type="slidenum">
              <a:rPr lang="en-US" smtClean="0"/>
              <a:t>21</a:t>
            </a:fld>
            <a:endParaRPr lang="en-US"/>
          </a:p>
        </p:txBody>
      </p:sp>
    </p:spTree>
    <p:extLst>
      <p:ext uri="{BB962C8B-B14F-4D97-AF65-F5344CB8AC3E}">
        <p14:creationId xmlns:p14="http://schemas.microsoft.com/office/powerpoint/2010/main" val="25150271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171450" indent="-171450">
              <a:buFontTx/>
              <a:buChar char="-"/>
            </a:pPr>
            <a:r>
              <a:rPr lang="en-US" sz="1200" b="0" i="0" u="none" strike="noStrike" kern="1200" dirty="0">
                <a:solidFill>
                  <a:schemeClr val="tx1"/>
                </a:solidFill>
                <a:effectLst/>
                <a:latin typeface="+mn-lt"/>
                <a:ea typeface="+mn-ea"/>
                <a:cs typeface="+mn-cs"/>
              </a:rPr>
              <a:t>Data science techniques are changing healthcare</a:t>
            </a:r>
          </a:p>
          <a:p>
            <a:pPr marL="171450" indent="-171450">
              <a:buFontTx/>
              <a:buChar char="-"/>
            </a:pPr>
            <a:endParaRPr lang="en-US" sz="1200" b="0" i="0" u="none" strike="noStrike" kern="1200" dirty="0">
              <a:solidFill>
                <a:schemeClr val="tx1"/>
              </a:solidFill>
              <a:effectLst/>
              <a:latin typeface="+mn-lt"/>
              <a:ea typeface="+mn-ea"/>
              <a:cs typeface="+mn-cs"/>
            </a:endParaRPr>
          </a:p>
          <a:p>
            <a:pPr marL="171450" indent="-171450">
              <a:buFontTx/>
              <a:buChar char="-"/>
            </a:pPr>
            <a:r>
              <a:rPr lang="en-US" sz="1200" b="0" i="0" u="none" strike="noStrike" kern="1200" dirty="0">
                <a:solidFill>
                  <a:schemeClr val="tx1"/>
                </a:solidFill>
                <a:effectLst/>
                <a:latin typeface="+mn-lt"/>
                <a:ea typeface="+mn-ea"/>
                <a:cs typeface="+mn-cs"/>
              </a:rPr>
              <a:t>You might not be building them, but you will be using them.</a:t>
            </a:r>
          </a:p>
          <a:p>
            <a:pPr marL="628650" lvl="1" indent="-171450">
              <a:buFontTx/>
              <a:buChar char="-"/>
            </a:pPr>
            <a:r>
              <a:rPr lang="en-US" sz="1200" b="0" i="0" u="none" strike="noStrike" kern="1200" dirty="0">
                <a:solidFill>
                  <a:schemeClr val="tx1"/>
                </a:solidFill>
                <a:effectLst/>
                <a:latin typeface="+mn-lt"/>
                <a:ea typeface="+mn-ea"/>
                <a:cs typeface="+mn-cs"/>
              </a:rPr>
              <a:t>Understand what they can and can’t do (capabilities)</a:t>
            </a:r>
          </a:p>
          <a:p>
            <a:pPr marL="628650" lvl="1" indent="-171450">
              <a:buFontTx/>
              <a:buChar char="-"/>
            </a:pPr>
            <a:r>
              <a:rPr lang="en-US" sz="1200" b="0" i="0" u="none" strike="noStrike" kern="1200" dirty="0">
                <a:solidFill>
                  <a:schemeClr val="tx1"/>
                </a:solidFill>
                <a:effectLst/>
                <a:latin typeface="+mn-lt"/>
                <a:ea typeface="+mn-ea"/>
                <a:cs typeface="+mn-cs"/>
              </a:rPr>
              <a:t>Know how to critically evaluate (trust)</a:t>
            </a:r>
          </a:p>
          <a:p>
            <a:pPr marL="628650" lvl="1" indent="-171450">
              <a:buFontTx/>
              <a:buChar char="-"/>
            </a:pPr>
            <a:r>
              <a:rPr lang="en-US" sz="1200" b="0" i="0" u="none" strike="noStrike" kern="1200" dirty="0">
                <a:solidFill>
                  <a:schemeClr val="tx1"/>
                </a:solidFill>
                <a:effectLst/>
                <a:latin typeface="+mn-lt"/>
                <a:ea typeface="+mn-ea"/>
                <a:cs typeface="+mn-cs"/>
              </a:rPr>
              <a:t>Know how to interpret (understanding)</a:t>
            </a:r>
          </a:p>
          <a:p>
            <a:pPr marL="171450" indent="-171450">
              <a:buFontTx/>
              <a:buChar char="-"/>
            </a:pPr>
            <a:endParaRPr lang="en-US" sz="1200" b="0" i="0" u="none" strike="noStrike" kern="1200" dirty="0">
              <a:solidFill>
                <a:schemeClr val="tx1"/>
              </a:solidFill>
              <a:effectLst/>
              <a:latin typeface="+mn-lt"/>
              <a:ea typeface="+mn-ea"/>
              <a:cs typeface="+mn-cs"/>
            </a:endParaRPr>
          </a:p>
          <a:p>
            <a:pPr marL="171450" indent="-171450">
              <a:buFontTx/>
              <a:buChar char="-"/>
            </a:pPr>
            <a:r>
              <a:rPr lang="en-US" sz="1200" b="0" i="0" u="none" strike="noStrike" kern="1200" dirty="0">
                <a:solidFill>
                  <a:schemeClr val="tx1"/>
                </a:solidFill>
                <a:effectLst/>
                <a:latin typeface="+mn-lt"/>
                <a:ea typeface="+mn-ea"/>
                <a:cs typeface="+mn-cs"/>
              </a:rPr>
              <a:t>Intuitive, applications-oriented perspective</a:t>
            </a:r>
          </a:p>
        </p:txBody>
      </p:sp>
      <p:sp>
        <p:nvSpPr>
          <p:cNvPr id="4" name="Slide Number Placeholder 3"/>
          <p:cNvSpPr>
            <a:spLocks noGrp="1"/>
          </p:cNvSpPr>
          <p:nvPr>
            <p:ph type="sldNum" sz="quarter" idx="10"/>
          </p:nvPr>
        </p:nvSpPr>
        <p:spPr/>
        <p:txBody>
          <a:bodyPr/>
          <a:lstStyle/>
          <a:p>
            <a:fld id="{DB333E9F-084A-8543-BC6F-0AE70009C29B}" type="slidenum">
              <a:rPr lang="en-US" smtClean="0"/>
              <a:t>2</a:t>
            </a:fld>
            <a:endParaRPr lang="en-US"/>
          </a:p>
        </p:txBody>
      </p:sp>
    </p:spTree>
    <p:extLst>
      <p:ext uri="{BB962C8B-B14F-4D97-AF65-F5344CB8AC3E}">
        <p14:creationId xmlns:p14="http://schemas.microsoft.com/office/powerpoint/2010/main" val="18087343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22</a:t>
            </a:fld>
            <a:endParaRPr lang="en-US"/>
          </a:p>
        </p:txBody>
      </p:sp>
    </p:spTree>
    <p:extLst>
      <p:ext uri="{BB962C8B-B14F-4D97-AF65-F5344CB8AC3E}">
        <p14:creationId xmlns:p14="http://schemas.microsoft.com/office/powerpoint/2010/main" val="38957979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background</a:t>
            </a:r>
          </a:p>
          <a:p>
            <a:pPr marL="171450" indent="-171450">
              <a:buFontTx/>
              <a:buChar char="-"/>
            </a:pPr>
            <a:r>
              <a:rPr lang="en-US" dirty="0"/>
              <a:t>Duke undergrad</a:t>
            </a:r>
          </a:p>
          <a:p>
            <a:pPr marL="171450" indent="-171450">
              <a:buFontTx/>
              <a:buChar char="-"/>
            </a:pPr>
            <a:r>
              <a:rPr lang="en-US" dirty="0"/>
              <a:t>NSA</a:t>
            </a:r>
          </a:p>
          <a:p>
            <a:pPr marL="171450" indent="-171450">
              <a:buFontTx/>
              <a:buChar char="-"/>
            </a:pPr>
            <a:r>
              <a:rPr lang="en-US" dirty="0"/>
              <a:t>UVA</a:t>
            </a:r>
          </a:p>
          <a:p>
            <a:pPr marL="171450" indent="-171450">
              <a:buFontTx/>
              <a:buChar char="-"/>
            </a:pPr>
            <a:r>
              <a:rPr lang="en-US" dirty="0"/>
              <a:t>Back to Duke</a:t>
            </a:r>
          </a:p>
          <a:p>
            <a:pPr marL="171450" indent="-171450">
              <a:buFontTx/>
              <a:buChar char="-"/>
            </a:pPr>
            <a:r>
              <a:rPr lang="en-US" dirty="0"/>
              <a:t>Goal: get quants and providers to talk</a:t>
            </a:r>
          </a:p>
        </p:txBody>
      </p:sp>
      <p:sp>
        <p:nvSpPr>
          <p:cNvPr id="4" name="Slide Number Placeholder 3"/>
          <p:cNvSpPr>
            <a:spLocks noGrp="1"/>
          </p:cNvSpPr>
          <p:nvPr>
            <p:ph type="sldNum" sz="quarter" idx="5"/>
          </p:nvPr>
        </p:nvSpPr>
        <p:spPr/>
        <p:txBody>
          <a:bodyPr/>
          <a:lstStyle/>
          <a:p>
            <a:fld id="{8178DA42-D216-C84B-AF9B-602188272C41}" type="slidenum">
              <a:rPr lang="en-US" smtClean="0"/>
              <a:t>3</a:t>
            </a:fld>
            <a:endParaRPr lang="en-US"/>
          </a:p>
        </p:txBody>
      </p:sp>
    </p:spTree>
    <p:extLst>
      <p:ext uri="{BB962C8B-B14F-4D97-AF65-F5344CB8AC3E}">
        <p14:creationId xmlns:p14="http://schemas.microsoft.com/office/powerpoint/2010/main" val="32067566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Some of you will start building models</a:t>
            </a:r>
          </a:p>
          <a:p>
            <a:r>
              <a:rPr lang="en-US" dirty="0"/>
              <a:t>Some of you will start evaluating</a:t>
            </a:r>
          </a:p>
          <a:p>
            <a:endParaRPr lang="en-US" dirty="0"/>
          </a:p>
          <a:p>
            <a:r>
              <a:rPr lang="en-US" dirty="0"/>
              <a:t>All of you will learn how things can go wrong</a:t>
            </a:r>
          </a:p>
          <a:p>
            <a:r>
              <a:rPr lang="en-US" dirty="0"/>
              <a:t>And – I hope – how to engage in collaborative health DS</a:t>
            </a:r>
          </a:p>
        </p:txBody>
      </p:sp>
      <p:sp>
        <p:nvSpPr>
          <p:cNvPr id="4" name="Slide Number Placeholder 3"/>
          <p:cNvSpPr>
            <a:spLocks noGrp="1"/>
          </p:cNvSpPr>
          <p:nvPr>
            <p:ph type="sldNum" sz="quarter" idx="10"/>
          </p:nvPr>
        </p:nvSpPr>
        <p:spPr/>
        <p:txBody>
          <a:bodyPr/>
          <a:lstStyle/>
          <a:p>
            <a:fld id="{DB333E9F-084A-8543-BC6F-0AE70009C29B}" type="slidenum">
              <a:rPr lang="en-US" smtClean="0"/>
              <a:t>5</a:t>
            </a:fld>
            <a:endParaRPr lang="en-US"/>
          </a:p>
        </p:txBody>
      </p:sp>
    </p:spTree>
    <p:extLst>
      <p:ext uri="{BB962C8B-B14F-4D97-AF65-F5344CB8AC3E}">
        <p14:creationId xmlns:p14="http://schemas.microsoft.com/office/powerpoint/2010/main" val="2001152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pillars of machine learning</a:t>
            </a:r>
          </a:p>
          <a:p>
            <a:endParaRPr lang="en-US" dirty="0"/>
          </a:p>
          <a:p>
            <a:r>
              <a:rPr lang="en-US" dirty="0"/>
              <a:t>Computer vision</a:t>
            </a:r>
          </a:p>
          <a:p>
            <a:pPr marL="171450" indent="-171450">
              <a:buFontTx/>
              <a:buChar char="-"/>
            </a:pPr>
            <a:r>
              <a:rPr lang="en-US" dirty="0"/>
              <a:t>self-driving</a:t>
            </a:r>
          </a:p>
          <a:p>
            <a:pPr marL="171450" indent="-171450">
              <a:buFontTx/>
              <a:buChar char="-"/>
            </a:pPr>
            <a:r>
              <a:rPr lang="en-US" dirty="0"/>
              <a:t>Make dad look like a cat</a:t>
            </a:r>
          </a:p>
          <a:p>
            <a:endParaRPr lang="en-US" dirty="0"/>
          </a:p>
          <a:p>
            <a:r>
              <a:rPr lang="en-US" dirty="0"/>
              <a:t>NLP – </a:t>
            </a:r>
          </a:p>
          <a:p>
            <a:pPr marL="171450" indent="-171450">
              <a:buFontTx/>
              <a:buChar char="-"/>
            </a:pPr>
            <a:r>
              <a:rPr lang="en-US" dirty="0" err="1"/>
              <a:t>chatGPT</a:t>
            </a:r>
            <a:endParaRPr lang="en-US" dirty="0"/>
          </a:p>
          <a:p>
            <a:pPr marL="171450" indent="-171450">
              <a:buFontTx/>
              <a:buChar char="-"/>
            </a:pPr>
            <a:r>
              <a:rPr lang="en-US" dirty="0"/>
              <a:t>Certain to either save or destroy the world, depending on who you ask</a:t>
            </a:r>
          </a:p>
          <a:p>
            <a:pPr marL="171450" indent="-171450">
              <a:buFontTx/>
              <a:buChar char="-"/>
            </a:pPr>
            <a:endParaRPr lang="en-US" dirty="0"/>
          </a:p>
          <a:p>
            <a:r>
              <a:rPr lang="en-US" dirty="0"/>
              <a:t>RL</a:t>
            </a:r>
          </a:p>
          <a:p>
            <a:r>
              <a:rPr lang="en-US" dirty="0"/>
              <a:t>– smart fridge can beat a chess grandmaster</a:t>
            </a:r>
          </a:p>
          <a:p>
            <a:endParaRPr lang="en-US" dirty="0"/>
          </a:p>
          <a:p>
            <a:r>
              <a:rPr lang="en-US" dirty="0"/>
              <a:t>Vision is useful in clinical medicine already</a:t>
            </a:r>
          </a:p>
          <a:p>
            <a:r>
              <a:rPr lang="en-US" dirty="0"/>
              <a:t>NLP revolution is here</a:t>
            </a:r>
          </a:p>
          <a:p>
            <a:r>
              <a:rPr lang="en-US" dirty="0"/>
              <a:t>RL disruption: on the horizon</a:t>
            </a:r>
          </a:p>
          <a:p>
            <a:endParaRPr lang="en-US" dirty="0"/>
          </a:p>
          <a:p>
            <a:r>
              <a:rPr lang="en-US" dirty="0"/>
              <a:t>Many smaller, critical pillars: ML for large-scale clinical and biomedical data</a:t>
            </a:r>
          </a:p>
          <a:p>
            <a:endParaRPr lang="en-US" dirty="0"/>
          </a:p>
          <a:p>
            <a:r>
              <a:rPr lang="en-US" dirty="0"/>
              <a:t>So, let’s look at each of these 3 pillars in turn.</a:t>
            </a:r>
          </a:p>
        </p:txBody>
      </p:sp>
      <p:sp>
        <p:nvSpPr>
          <p:cNvPr id="4" name="Slide Number Placeholder 3"/>
          <p:cNvSpPr>
            <a:spLocks noGrp="1"/>
          </p:cNvSpPr>
          <p:nvPr>
            <p:ph type="sldNum" sz="quarter" idx="5"/>
          </p:nvPr>
        </p:nvSpPr>
        <p:spPr/>
        <p:txBody>
          <a:bodyPr/>
          <a:lstStyle/>
          <a:p>
            <a:fld id="{F78BAB2F-C783-9D4B-A4CB-0337EE734A25}" type="slidenum">
              <a:rPr lang="en-US" smtClean="0"/>
              <a:t>7</a:t>
            </a:fld>
            <a:endParaRPr lang="en-US"/>
          </a:p>
        </p:txBody>
      </p:sp>
    </p:spTree>
    <p:extLst>
      <p:ext uri="{BB962C8B-B14F-4D97-AF65-F5344CB8AC3E}">
        <p14:creationId xmlns:p14="http://schemas.microsoft.com/office/powerpoint/2010/main" val="1850123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pillar: computer vision</a:t>
            </a:r>
          </a:p>
          <a:p>
            <a:endParaRPr lang="en-US" dirty="0"/>
          </a:p>
          <a:p>
            <a:r>
              <a:rPr lang="en-US" dirty="0"/>
              <a:t>What’s happening here?</a:t>
            </a:r>
          </a:p>
          <a:p>
            <a:endParaRPr lang="en-US" dirty="0"/>
          </a:p>
          <a:p>
            <a:r>
              <a:rPr lang="en-US" dirty="0"/>
              <a:t>The same kind of models that can do this… can do that…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C8B2ED-695F-AA4F-8519-7236A50377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4200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8A18789-8494-994C-A83C-76F54B5E255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6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2nd pillar: NLP</a:t>
            </a:r>
          </a:p>
          <a:p>
            <a:endParaRPr lang="en-US" dirty="0"/>
          </a:p>
          <a:p>
            <a:r>
              <a:rPr lang="en-US" dirty="0"/>
              <a:t>What can NLP do?</a:t>
            </a:r>
          </a:p>
          <a:p>
            <a:r>
              <a:rPr lang="en-US" dirty="0"/>
              <a:t>Well, many of you have likely already explored it yourself</a:t>
            </a:r>
          </a:p>
          <a:p>
            <a:endParaRPr lang="en-US" dirty="0"/>
          </a:p>
          <a:p>
            <a:r>
              <a:rPr lang="en-US" dirty="0"/>
              <a:t>Now, I would never use </a:t>
            </a:r>
            <a:r>
              <a:rPr lang="en-US" dirty="0" err="1"/>
              <a:t>chatGPT</a:t>
            </a:r>
            <a:r>
              <a:rPr lang="en-US" dirty="0"/>
              <a:t> to write a lecture for this group – you’re too important</a:t>
            </a:r>
          </a:p>
          <a:p>
            <a:r>
              <a:rPr lang="en-US" dirty="0"/>
              <a:t>But I did use it to help me design my lecture for the first-year medical students</a:t>
            </a:r>
          </a:p>
          <a:p>
            <a:endParaRPr lang="en-US" dirty="0"/>
          </a:p>
          <a:p>
            <a:r>
              <a:rPr lang="en-US" dirty="0"/>
              <a:t>And here’s what it told me…</a:t>
            </a:r>
          </a:p>
          <a:p>
            <a:r>
              <a:rPr lang="en-US" dirty="0"/>
              <a:t>And if I had asked it for more specific, detailed suggestions, it would have provided them</a:t>
            </a:r>
          </a:p>
        </p:txBody>
      </p:sp>
      <p:sp>
        <p:nvSpPr>
          <p:cNvPr id="4" name="Slide Number Placeholder 3"/>
          <p:cNvSpPr>
            <a:spLocks noGrp="1"/>
          </p:cNvSpPr>
          <p:nvPr>
            <p:ph type="sldNum" sz="quarter" idx="5"/>
          </p:nvPr>
        </p:nvSpPr>
        <p:spPr/>
        <p:txBody>
          <a:bodyPr/>
          <a:lstStyle/>
          <a:p>
            <a:fld id="{F78BAB2F-C783-9D4B-A4CB-0337EE734A25}" type="slidenum">
              <a:rPr lang="en-US" smtClean="0"/>
              <a:t>10</a:t>
            </a:fld>
            <a:endParaRPr lang="en-US"/>
          </a:p>
        </p:txBody>
      </p:sp>
    </p:spTree>
    <p:extLst>
      <p:ext uri="{BB962C8B-B14F-4D97-AF65-F5344CB8AC3E}">
        <p14:creationId xmlns:p14="http://schemas.microsoft.com/office/powerpoint/2010/main" val="278053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Writing has been on the wall since about 2018-2019…</a:t>
            </a:r>
          </a:p>
          <a:p>
            <a:endParaRPr lang="en-US" dirty="0"/>
          </a:p>
          <a:p>
            <a:r>
              <a:rPr lang="en-US" dirty="0"/>
              <a:t>Generative models based on transformer architecture and trained on 8 million webpages</a:t>
            </a:r>
          </a:p>
        </p:txBody>
      </p:sp>
      <p:sp>
        <p:nvSpPr>
          <p:cNvPr id="4" name="Slide Number Placeholder 3"/>
          <p:cNvSpPr>
            <a:spLocks noGrp="1"/>
          </p:cNvSpPr>
          <p:nvPr>
            <p:ph type="sldNum" sz="quarter" idx="5"/>
          </p:nvPr>
        </p:nvSpPr>
        <p:spPr/>
        <p:txBody>
          <a:bodyPr/>
          <a:lstStyle/>
          <a:p>
            <a:fld id="{DB333E9F-084A-8543-BC6F-0AE70009C29B}" type="slidenum">
              <a:rPr lang="en-US" smtClean="0"/>
              <a:t>11</a:t>
            </a:fld>
            <a:endParaRPr lang="en-US"/>
          </a:p>
        </p:txBody>
      </p:sp>
    </p:spTree>
    <p:extLst>
      <p:ext uri="{BB962C8B-B14F-4D97-AF65-F5344CB8AC3E}">
        <p14:creationId xmlns:p14="http://schemas.microsoft.com/office/powerpoint/2010/main" val="1694357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74AB1-0C04-DC44-9EEF-8E14DD897D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9DCB5C-883D-464A-85B5-94A64540BB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FFDD80-7258-1147-97E6-50E682842ACA}"/>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BAA76BB2-C111-8B4C-A55D-4FD0608036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582394-004D-F941-9DAC-EBFCAD1668C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510486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2310-C834-F043-8BFC-6383ED6DEF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2E4889-9B9A-204A-8E49-02D1849CE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01086-F1DC-E64F-ABC5-D8CDDA0AE512}"/>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B0F29A71-87B8-EE4A-BA0E-4DA1B84BC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7298-A28E-E84F-99C3-824A660BD28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087217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C1D5A9-8816-104A-8302-9FD95D3A8D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E3D286-A494-D44B-BD51-1FF8AEB93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BBE192-8E6E-0147-B28E-63F4F2992C6C}"/>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1B0DEEAE-58E8-B74F-A1BF-C289E8F72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A3F2D-31BD-A24A-9623-8D4A987319D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981374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6A131-316C-2A4C-95A5-3D4793461C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1E04FB-C251-8A46-943C-964C7096F6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80D18-C996-E044-9A16-CDCD43FA8AD9}"/>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0559B45F-FCB2-F044-B9A6-AF9356666E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1D59-CE8A-E148-9E12-FED7EE5B2E2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143641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35AB-2CDA-3249-A6D4-71407E4EFA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1ECBB5-1AFA-0E45-A30A-00D2FE26E0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73AFF8-57F4-234C-A166-CD3BCBD3A9A0}"/>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CDA41F54-B893-2442-823E-4B817B424F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9D3932-63CB-4744-A4D8-1562B62EF1EF}"/>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310715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E19A-C751-654D-813E-0AA2C13287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2AEBD8-0473-AE4E-B9F4-DA8E9DB911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EAFC0E-366A-DE4F-8757-5A90469D1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7D127C-99E3-EC4E-BE83-6FC704CD44BA}"/>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6" name="Footer Placeholder 5">
            <a:extLst>
              <a:ext uri="{FF2B5EF4-FFF2-40B4-BE49-F238E27FC236}">
                <a16:creationId xmlns:a16="http://schemas.microsoft.com/office/drawing/2014/main" id="{73D7A5F9-7AAA-5C4C-BBF9-FE6E8070DD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36BC17-1DF5-174C-AEC7-F573DB30807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638338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602D1-A8E4-7F4A-B653-A58A574FCC8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F4BB65-1985-0C4F-87F8-3E943F6AC1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CAE1D3-A324-7440-AB0A-FE955F27E7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68D628-E295-B24E-A469-702561F195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AD6856-C209-C94B-97AE-B6C4D5D923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8B9280-3798-6049-A2D6-CE8B90AEA5D0}"/>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8" name="Footer Placeholder 7">
            <a:extLst>
              <a:ext uri="{FF2B5EF4-FFF2-40B4-BE49-F238E27FC236}">
                <a16:creationId xmlns:a16="http://schemas.microsoft.com/office/drawing/2014/main" id="{B30EAD4F-BC0E-D044-88BE-C971EAD1E6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C22D64-60F4-6540-B6DA-E419057BA3E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03352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710F8-34E4-CB40-B16B-65D31A1BE0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678D02-2377-9041-ADA1-AAC35FFCC0EA}"/>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4" name="Footer Placeholder 3">
            <a:extLst>
              <a:ext uri="{FF2B5EF4-FFF2-40B4-BE49-F238E27FC236}">
                <a16:creationId xmlns:a16="http://schemas.microsoft.com/office/drawing/2014/main" id="{1DF8A61B-C4A7-6C49-BD33-AEF38B5DA5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C1C4B9-E98C-3D48-AFA2-14A187F49924}"/>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608776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D4A8FD-65F6-FA42-9AD0-A3237FC4AC5D}"/>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3" name="Footer Placeholder 2">
            <a:extLst>
              <a:ext uri="{FF2B5EF4-FFF2-40B4-BE49-F238E27FC236}">
                <a16:creationId xmlns:a16="http://schemas.microsoft.com/office/drawing/2014/main" id="{5E535DF8-DBEB-7548-81AE-FE53C0D291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3725E4-8CD1-7E40-832E-C8F06B5AAA78}"/>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985159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C070-B14E-F54B-93BC-9C5A961C8F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B039AB-549A-1648-AFD2-F7F2ED200B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E6C557-EA84-D041-820E-1C1E4FDAF4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1CAF55-B519-B249-9894-73D3F80CB96C}"/>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6" name="Footer Placeholder 5">
            <a:extLst>
              <a:ext uri="{FF2B5EF4-FFF2-40B4-BE49-F238E27FC236}">
                <a16:creationId xmlns:a16="http://schemas.microsoft.com/office/drawing/2014/main" id="{DCF59DBD-641D-4E4A-992F-8B9CE80184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981C7E-9B6E-B845-85FE-0139AA2ED7CB}"/>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407114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90705-F835-6243-96AF-6D5F64D501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FC2E4D-D0E5-CA41-9938-B42CD7352D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694724-9188-A741-8F65-2C3D66105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160DB-1CA0-2347-B617-DFE9C0587BBB}"/>
              </a:ext>
            </a:extLst>
          </p:cNvPr>
          <p:cNvSpPr>
            <a:spLocks noGrp="1"/>
          </p:cNvSpPr>
          <p:nvPr>
            <p:ph type="dt" sz="half" idx="10"/>
          </p:nvPr>
        </p:nvSpPr>
        <p:spPr/>
        <p:txBody>
          <a:bodyPr/>
          <a:lstStyle/>
          <a:p>
            <a:fld id="{43173F10-24B0-F241-BAFD-0430E6089C92}" type="datetimeFigureOut">
              <a:rPr lang="en-US" smtClean="0"/>
              <a:t>5/5/23</a:t>
            </a:fld>
            <a:endParaRPr lang="en-US"/>
          </a:p>
        </p:txBody>
      </p:sp>
      <p:sp>
        <p:nvSpPr>
          <p:cNvPr id="6" name="Footer Placeholder 5">
            <a:extLst>
              <a:ext uri="{FF2B5EF4-FFF2-40B4-BE49-F238E27FC236}">
                <a16:creationId xmlns:a16="http://schemas.microsoft.com/office/drawing/2014/main" id="{8A80710B-54D6-E948-92A7-B495259B80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12D966-5ABB-D940-A93B-DAD597C16600}"/>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688732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4B42BD-C1A2-6C48-A3BB-59F3FAA0B8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361113-E58A-664C-8B45-42B385F202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E4C48-9EE8-DC4A-A8E4-F0ABD8D703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173F10-24B0-F241-BAFD-0430E6089C92}" type="datetimeFigureOut">
              <a:rPr lang="en-US" smtClean="0"/>
              <a:t>5/5/23</a:t>
            </a:fld>
            <a:endParaRPr lang="en-US"/>
          </a:p>
        </p:txBody>
      </p:sp>
      <p:sp>
        <p:nvSpPr>
          <p:cNvPr id="5" name="Footer Placeholder 4">
            <a:extLst>
              <a:ext uri="{FF2B5EF4-FFF2-40B4-BE49-F238E27FC236}">
                <a16:creationId xmlns:a16="http://schemas.microsoft.com/office/drawing/2014/main" id="{5DFAA4D5-A81F-B849-81B2-916D55BDDF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152172-55CB-CE4B-AC88-924D92064B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FBCCA0-8005-9345-9127-015359B17DF7}" type="slidenum">
              <a:rPr lang="en-US" smtClean="0"/>
              <a:t>‹#›</a:t>
            </a:fld>
            <a:endParaRPr lang="en-US"/>
          </a:p>
        </p:txBody>
      </p:sp>
    </p:spTree>
    <p:extLst>
      <p:ext uri="{BB962C8B-B14F-4D97-AF65-F5344CB8AC3E}">
        <p14:creationId xmlns:p14="http://schemas.microsoft.com/office/powerpoint/2010/main" val="19438425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mengelhard/mmci_applied_ds"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mailto:m.engelhard@duke.edu"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tiff"/><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8BEB0-B781-8843-84C7-D15597179EFE}"/>
              </a:ext>
            </a:extLst>
          </p:cNvPr>
          <p:cNvSpPr>
            <a:spLocks noGrp="1"/>
          </p:cNvSpPr>
          <p:nvPr>
            <p:ph type="ctrTitle"/>
          </p:nvPr>
        </p:nvSpPr>
        <p:spPr/>
        <p:txBody>
          <a:bodyPr/>
          <a:lstStyle/>
          <a:p>
            <a:r>
              <a:rPr lang="en-US" dirty="0"/>
              <a:t>Intro to Applied Data Science</a:t>
            </a:r>
          </a:p>
        </p:txBody>
      </p:sp>
      <p:sp>
        <p:nvSpPr>
          <p:cNvPr id="3" name="Subtitle 2">
            <a:extLst>
              <a:ext uri="{FF2B5EF4-FFF2-40B4-BE49-F238E27FC236}">
                <a16:creationId xmlns:a16="http://schemas.microsoft.com/office/drawing/2014/main" id="{7A046435-67B7-7044-9CF6-5569600BD522}"/>
              </a:ext>
            </a:extLst>
          </p:cNvPr>
          <p:cNvSpPr>
            <a:spLocks noGrp="1"/>
          </p:cNvSpPr>
          <p:nvPr>
            <p:ph type="subTitle" idx="1"/>
          </p:nvPr>
        </p:nvSpPr>
        <p:spPr/>
        <p:txBody>
          <a:bodyPr>
            <a:normAutofit lnSpcReduction="10000"/>
          </a:bodyPr>
          <a:lstStyle/>
          <a:p>
            <a:endParaRPr lang="en-US" dirty="0"/>
          </a:p>
          <a:p>
            <a:endParaRPr lang="en-US" dirty="0"/>
          </a:p>
          <a:p>
            <a:r>
              <a:rPr lang="en-US" dirty="0" err="1"/>
              <a:t>MMCi</a:t>
            </a:r>
            <a:r>
              <a:rPr lang="en-US" dirty="0"/>
              <a:t> Weekend 1</a:t>
            </a:r>
          </a:p>
          <a:p>
            <a:r>
              <a:rPr lang="en-US" dirty="0"/>
              <a:t>Matthew Engelhard</a:t>
            </a:r>
          </a:p>
        </p:txBody>
      </p:sp>
    </p:spTree>
    <p:extLst>
      <p:ext uri="{BB962C8B-B14F-4D97-AF65-F5344CB8AC3E}">
        <p14:creationId xmlns:p14="http://schemas.microsoft.com/office/powerpoint/2010/main" val="3660813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39D7914-CAD9-EADE-A918-222EF904B082}"/>
              </a:ext>
            </a:extLst>
          </p:cNvPr>
          <p:cNvPicPr>
            <a:picLocks noChangeAspect="1"/>
          </p:cNvPicPr>
          <p:nvPr/>
        </p:nvPicPr>
        <p:blipFill>
          <a:blip r:embed="rId3"/>
          <a:stretch>
            <a:fillRect/>
          </a:stretch>
        </p:blipFill>
        <p:spPr>
          <a:xfrm>
            <a:off x="4346608" y="68123"/>
            <a:ext cx="7772400" cy="6721753"/>
          </a:xfrm>
          <a:prstGeom prst="rect">
            <a:avLst/>
          </a:prstGeom>
        </p:spPr>
      </p:pic>
      <p:sp>
        <p:nvSpPr>
          <p:cNvPr id="3" name="Title 1">
            <a:extLst>
              <a:ext uri="{FF2B5EF4-FFF2-40B4-BE49-F238E27FC236}">
                <a16:creationId xmlns:a16="http://schemas.microsoft.com/office/drawing/2014/main" id="{5234F616-8001-3454-CFDC-DB9EB443E18D}"/>
              </a:ext>
            </a:extLst>
          </p:cNvPr>
          <p:cNvSpPr txBox="1">
            <a:spLocks/>
          </p:cNvSpPr>
          <p:nvPr/>
        </p:nvSpPr>
        <p:spPr>
          <a:xfrm>
            <a:off x="828575" y="2772076"/>
            <a:ext cx="4128436" cy="235818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NLP: Text Generation</a:t>
            </a:r>
          </a:p>
        </p:txBody>
      </p:sp>
    </p:spTree>
    <p:extLst>
      <p:ext uri="{BB962C8B-B14F-4D97-AF65-F5344CB8AC3E}">
        <p14:creationId xmlns:p14="http://schemas.microsoft.com/office/powerpoint/2010/main" val="1223891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29CB927-EC0E-3446-BA82-0CB3A3013532}"/>
              </a:ext>
            </a:extLst>
          </p:cNvPr>
          <p:cNvSpPr/>
          <p:nvPr/>
        </p:nvSpPr>
        <p:spPr>
          <a:xfrm>
            <a:off x="3994730" y="1210999"/>
            <a:ext cx="8017161" cy="5509200"/>
          </a:xfrm>
          <a:prstGeom prst="rect">
            <a:avLst/>
          </a:prstGeom>
        </p:spPr>
        <p:txBody>
          <a:bodyPr wrap="square">
            <a:spAutoFit/>
          </a:bodyPr>
          <a:lstStyle/>
          <a:p>
            <a:pPr fontAlgn="base"/>
            <a:r>
              <a:rPr lang="en-US" sz="1600" b="1" cap="all" dirty="0">
                <a:latin typeface="Helvetica Neue" panose="02000503000000020004" pitchFamily="2" charset="0"/>
                <a:ea typeface="Helvetica Neue" panose="02000503000000020004" pitchFamily="2" charset="0"/>
                <a:cs typeface="Helvetica Neue" panose="02000503000000020004" pitchFamily="2" charset="0"/>
              </a:rPr>
              <a:t>MODEL COMPLETION (MACHINE-WRITTEN, FIRST TRY)</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incident occurred on the downtown train line, which runs from Covington and Ashland stations.</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In an email to Ohio news outlets, the U.S. Department of Energy said it is working with the Federal Railroad Administration to find the thief.</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theft of this nuclear material will have significant negative consequences on public and environmental health, our workforce and the economy of our nation,” said Tom Hicks, the U.S. Energy Secretary, in a statement. “Our top priority is to secure the theft and ensure it doesn’t happen again.”</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stolen material was taken from the University of Cincinnati’s Research Triangle Park nuclear research site, according to a news release from Department officials.</a:t>
            </a: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Nuclear Regulatory Commission did not immediately release any information.</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According to the release, the U.S. Department of Energy’s Office of Nuclear Material Safety and Security is leading that team’s investigation.</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safety of people, the environment and the nation’s nuclear stockpile is our highest priority,” Hicks said. “We will get to the bottom of this and make no excuses.</a:t>
            </a:r>
          </a:p>
        </p:txBody>
      </p:sp>
      <p:sp>
        <p:nvSpPr>
          <p:cNvPr id="3" name="Rectangle 2">
            <a:extLst>
              <a:ext uri="{FF2B5EF4-FFF2-40B4-BE49-F238E27FC236}">
                <a16:creationId xmlns:a16="http://schemas.microsoft.com/office/drawing/2014/main" id="{2B98FB9E-0220-F34D-8519-58B10DA37D8A}"/>
              </a:ext>
            </a:extLst>
          </p:cNvPr>
          <p:cNvSpPr/>
          <p:nvPr/>
        </p:nvSpPr>
        <p:spPr>
          <a:xfrm>
            <a:off x="494146" y="1210999"/>
            <a:ext cx="2844800" cy="2062103"/>
          </a:xfrm>
          <a:prstGeom prst="rect">
            <a:avLst/>
          </a:prstGeom>
        </p:spPr>
        <p:txBody>
          <a:bodyPr wrap="square">
            <a:spAutoFit/>
          </a:bodyPr>
          <a:lstStyle/>
          <a:p>
            <a:pPr fontAlgn="base"/>
            <a:r>
              <a:rPr lang="en-US" sz="1600" b="1" cap="all" dirty="0">
                <a:latin typeface="Helvetica Neue" panose="02000503000000020004" pitchFamily="2" charset="0"/>
                <a:ea typeface="Helvetica Neue" panose="02000503000000020004" pitchFamily="2" charset="0"/>
                <a:cs typeface="Helvetica Neue" panose="02000503000000020004" pitchFamily="2" charset="0"/>
              </a:rPr>
              <a:t>SYSTEM PROMPT (HUMAN-WRITTEN)</a:t>
            </a:r>
          </a:p>
          <a:p>
            <a:pPr fontAlgn="base"/>
            <a:endParaRPr lang="en-US" sz="1600" i="1"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i="1" dirty="0">
                <a:latin typeface="Helvetica Neue" panose="02000503000000020004" pitchFamily="2" charset="0"/>
                <a:ea typeface="Helvetica Neue" panose="02000503000000020004" pitchFamily="2" charset="0"/>
                <a:cs typeface="Helvetica Neue" panose="02000503000000020004" pitchFamily="2" charset="0"/>
              </a:rPr>
              <a:t>A train carriage containing controlled nuclear materials was stolen in Cincinnati today. Its whereabouts are unknown.</a:t>
            </a:r>
          </a:p>
        </p:txBody>
      </p:sp>
      <p:sp>
        <p:nvSpPr>
          <p:cNvPr id="4" name="Rectangle 3">
            <a:extLst>
              <a:ext uri="{FF2B5EF4-FFF2-40B4-BE49-F238E27FC236}">
                <a16:creationId xmlns:a16="http://schemas.microsoft.com/office/drawing/2014/main" id="{C2CD7BA3-28DB-0E47-8EDD-72FF45B5975C}"/>
              </a:ext>
            </a:extLst>
          </p:cNvPr>
          <p:cNvSpPr/>
          <p:nvPr/>
        </p:nvSpPr>
        <p:spPr>
          <a:xfrm>
            <a:off x="494146" y="5191254"/>
            <a:ext cx="2863273" cy="1528945"/>
          </a:xfrm>
          <a:prstGeom prst="rect">
            <a:avLst/>
          </a:prstGeom>
        </p:spPr>
        <p:txBody>
          <a:bodyPr wrap="square">
            <a:spAutoFit/>
          </a:bodyPr>
          <a:lstStyle/>
          <a:p>
            <a:pPr fontAlgn="base"/>
            <a:r>
              <a:rPr lang="en-US" sz="1867" b="1" dirty="0">
                <a:latin typeface="ColfaxAI"/>
              </a:rPr>
              <a:t>“Better Language Models</a:t>
            </a:r>
            <a:br>
              <a:rPr lang="en-US" sz="1867" b="1" dirty="0">
                <a:latin typeface="ColfaxAI"/>
              </a:rPr>
            </a:br>
            <a:r>
              <a:rPr lang="en-US" sz="1867" b="1" dirty="0">
                <a:latin typeface="ColfaxAI"/>
              </a:rPr>
              <a:t>and Their Implications”</a:t>
            </a:r>
          </a:p>
          <a:p>
            <a:pPr fontAlgn="base"/>
            <a:r>
              <a:rPr lang="en-US" sz="1867" cap="all" dirty="0">
                <a:latin typeface="ColfaxAI"/>
              </a:rPr>
              <a:t>2/14/19</a:t>
            </a:r>
          </a:p>
          <a:p>
            <a:pPr fontAlgn="base"/>
            <a:r>
              <a:rPr lang="en-US" sz="1867" cap="all" dirty="0" err="1">
                <a:latin typeface="ColfaxAI"/>
              </a:rPr>
              <a:t>OpenAI</a:t>
            </a:r>
            <a:endParaRPr lang="en-US" sz="1867" cap="all" dirty="0">
              <a:latin typeface="ColfaxAI"/>
            </a:endParaRPr>
          </a:p>
        </p:txBody>
      </p:sp>
      <p:sp>
        <p:nvSpPr>
          <p:cNvPr id="5" name="Title 1">
            <a:extLst>
              <a:ext uri="{FF2B5EF4-FFF2-40B4-BE49-F238E27FC236}">
                <a16:creationId xmlns:a16="http://schemas.microsoft.com/office/drawing/2014/main" id="{DA8D1EE6-7BAC-8D40-998C-D02581DAC0ED}"/>
              </a:ext>
            </a:extLst>
          </p:cNvPr>
          <p:cNvSpPr txBox="1">
            <a:spLocks/>
          </p:cNvSpPr>
          <p:nvPr/>
        </p:nvSpPr>
        <p:spPr>
          <a:xfrm>
            <a:off x="838200" y="220717"/>
            <a:ext cx="10859654" cy="1104846"/>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Text Generation via GPT-3 (</a:t>
            </a:r>
            <a:r>
              <a:rPr lang="en-US" dirty="0" err="1"/>
              <a:t>ChatGPT</a:t>
            </a:r>
            <a:r>
              <a:rPr lang="en-US" dirty="0"/>
              <a:t> precursor)</a:t>
            </a:r>
          </a:p>
        </p:txBody>
      </p:sp>
    </p:spTree>
    <p:extLst>
      <p:ext uri="{BB962C8B-B14F-4D97-AF65-F5344CB8AC3E}">
        <p14:creationId xmlns:p14="http://schemas.microsoft.com/office/powerpoint/2010/main" val="768989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BE78A4E-811B-7243-8810-33253FD9B4D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3286" y="1465315"/>
            <a:ext cx="7597455" cy="5283827"/>
          </a:xfrm>
          <a:prstGeom prst="rect">
            <a:avLst/>
          </a:prstGeom>
        </p:spPr>
      </p:pic>
      <p:sp>
        <p:nvSpPr>
          <p:cNvPr id="9" name="Title 1">
            <a:extLst>
              <a:ext uri="{FF2B5EF4-FFF2-40B4-BE49-F238E27FC236}">
                <a16:creationId xmlns:a16="http://schemas.microsoft.com/office/drawing/2014/main" id="{6FBD8344-EEDA-ED4B-92D1-431BD5747210}"/>
              </a:ext>
            </a:extLst>
          </p:cNvPr>
          <p:cNvSpPr>
            <a:spLocks noGrp="1"/>
          </p:cNvSpPr>
          <p:nvPr>
            <p:ph type="title"/>
          </p:nvPr>
        </p:nvSpPr>
        <p:spPr>
          <a:xfrm>
            <a:off x="0" y="0"/>
            <a:ext cx="12192000" cy="1325563"/>
          </a:xfrm>
        </p:spPr>
        <p:txBody>
          <a:bodyPr>
            <a:normAutofit/>
          </a:bodyPr>
          <a:lstStyle/>
          <a:p>
            <a:pPr algn="ctr"/>
            <a:r>
              <a:rPr lang="en-US" sz="3600" dirty="0"/>
              <a:t>Natural Language Processing: Find Predictive Text in Notes</a:t>
            </a:r>
          </a:p>
        </p:txBody>
      </p:sp>
      <p:sp>
        <p:nvSpPr>
          <p:cNvPr id="10" name="TextBox 9">
            <a:extLst>
              <a:ext uri="{FF2B5EF4-FFF2-40B4-BE49-F238E27FC236}">
                <a16:creationId xmlns:a16="http://schemas.microsoft.com/office/drawing/2014/main" id="{AEBD2AF0-B061-5E42-AB14-941087B32752}"/>
              </a:ext>
            </a:extLst>
          </p:cNvPr>
          <p:cNvSpPr txBox="1"/>
          <p:nvPr/>
        </p:nvSpPr>
        <p:spPr>
          <a:xfrm>
            <a:off x="283029" y="1473706"/>
            <a:ext cx="7477712" cy="369332"/>
          </a:xfrm>
          <a:prstGeom prst="rect">
            <a:avLst/>
          </a:prstGeom>
          <a:solidFill>
            <a:schemeClr val="bg1"/>
          </a:solidFill>
        </p:spPr>
        <p:txBody>
          <a:bodyPr wrap="square" rtlCol="0">
            <a:spAutoFit/>
          </a:bodyPr>
          <a:lstStyle/>
          <a:p>
            <a:r>
              <a:rPr lang="en-US" b="1" dirty="0"/>
              <a:t>Passage (from note)	      |  Change in predicted autism dx log-odds</a:t>
            </a:r>
          </a:p>
        </p:txBody>
      </p:sp>
      <p:cxnSp>
        <p:nvCxnSpPr>
          <p:cNvPr id="12" name="Straight Arrow Connector 11">
            <a:extLst>
              <a:ext uri="{FF2B5EF4-FFF2-40B4-BE49-F238E27FC236}">
                <a16:creationId xmlns:a16="http://schemas.microsoft.com/office/drawing/2014/main" id="{3DD85CA6-A9B4-CD4C-A2DB-C352B39B8FE1}"/>
              </a:ext>
            </a:extLst>
          </p:cNvPr>
          <p:cNvCxnSpPr>
            <a:cxnSpLocks/>
          </p:cNvCxnSpPr>
          <p:nvPr/>
        </p:nvCxnSpPr>
        <p:spPr>
          <a:xfrm flipH="1">
            <a:off x="7131778" y="3276600"/>
            <a:ext cx="727708" cy="0"/>
          </a:xfrm>
          <a:prstGeom prst="straightConnector1">
            <a:avLst/>
          </a:prstGeom>
          <a:ln w="38100">
            <a:headEnd type="none" w="med" len="med"/>
            <a:tailEnd type="arrow" w="med" len="med"/>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566F242A-AEEF-B349-99B1-0A06AAD734A6}"/>
              </a:ext>
            </a:extLst>
          </p:cNvPr>
          <p:cNvSpPr txBox="1"/>
          <p:nvPr/>
        </p:nvSpPr>
        <p:spPr>
          <a:xfrm>
            <a:off x="8027944" y="2953434"/>
            <a:ext cx="3271427" cy="646331"/>
          </a:xfrm>
          <a:prstGeom prst="rect">
            <a:avLst/>
          </a:prstGeom>
          <a:noFill/>
        </p:spPr>
        <p:txBody>
          <a:bodyPr wrap="square" rtlCol="0">
            <a:spAutoFit/>
          </a:bodyPr>
          <a:lstStyle/>
          <a:p>
            <a:r>
              <a:rPr lang="en-US" dirty="0">
                <a:solidFill>
                  <a:schemeClr val="accent2"/>
                </a:solidFill>
              </a:rPr>
              <a:t>Developmental and behavioral concerns are highly predictive</a:t>
            </a:r>
          </a:p>
        </p:txBody>
      </p:sp>
      <p:cxnSp>
        <p:nvCxnSpPr>
          <p:cNvPr id="16" name="Straight Arrow Connector 15">
            <a:extLst>
              <a:ext uri="{FF2B5EF4-FFF2-40B4-BE49-F238E27FC236}">
                <a16:creationId xmlns:a16="http://schemas.microsoft.com/office/drawing/2014/main" id="{5F7B0C7E-7E4D-674E-B117-171B0136FB4D}"/>
              </a:ext>
            </a:extLst>
          </p:cNvPr>
          <p:cNvCxnSpPr>
            <a:cxnSpLocks/>
          </p:cNvCxnSpPr>
          <p:nvPr/>
        </p:nvCxnSpPr>
        <p:spPr>
          <a:xfrm flipH="1">
            <a:off x="7131778" y="5227636"/>
            <a:ext cx="727708" cy="0"/>
          </a:xfrm>
          <a:prstGeom prst="straightConnector1">
            <a:avLst/>
          </a:prstGeom>
          <a:ln w="38100">
            <a:headEnd type="none" w="med" len="med"/>
            <a:tailEnd type="arrow" w="med" len="med"/>
          </a:ln>
        </p:spPr>
        <p:style>
          <a:lnRef idx="3">
            <a:schemeClr val="accent2"/>
          </a:lnRef>
          <a:fillRef idx="0">
            <a:schemeClr val="accent2"/>
          </a:fillRef>
          <a:effectRef idx="2">
            <a:schemeClr val="accent2"/>
          </a:effectRef>
          <a:fontRef idx="minor">
            <a:schemeClr val="tx1"/>
          </a:fontRef>
        </p:style>
      </p:cxnSp>
      <p:sp>
        <p:nvSpPr>
          <p:cNvPr id="17" name="TextBox 16">
            <a:extLst>
              <a:ext uri="{FF2B5EF4-FFF2-40B4-BE49-F238E27FC236}">
                <a16:creationId xmlns:a16="http://schemas.microsoft.com/office/drawing/2014/main" id="{D170D481-4899-6344-B58B-3ACA98E0680B}"/>
              </a:ext>
            </a:extLst>
          </p:cNvPr>
          <p:cNvSpPr txBox="1"/>
          <p:nvPr/>
        </p:nvSpPr>
        <p:spPr>
          <a:xfrm>
            <a:off x="8027944" y="4904470"/>
            <a:ext cx="4000770" cy="646331"/>
          </a:xfrm>
          <a:prstGeom prst="rect">
            <a:avLst/>
          </a:prstGeom>
          <a:noFill/>
        </p:spPr>
        <p:txBody>
          <a:bodyPr wrap="square" rtlCol="0">
            <a:spAutoFit/>
          </a:bodyPr>
          <a:lstStyle/>
          <a:p>
            <a:r>
              <a:rPr lang="en-US" b="1" u="sng" dirty="0">
                <a:solidFill>
                  <a:schemeClr val="accent2"/>
                </a:solidFill>
              </a:rPr>
              <a:t>Premature birth and perinatal complications are also highly predictive</a:t>
            </a:r>
          </a:p>
        </p:txBody>
      </p:sp>
      <p:sp>
        <p:nvSpPr>
          <p:cNvPr id="11" name="Rectangle 10">
            <a:extLst>
              <a:ext uri="{FF2B5EF4-FFF2-40B4-BE49-F238E27FC236}">
                <a16:creationId xmlns:a16="http://schemas.microsoft.com/office/drawing/2014/main" id="{D4F60705-53EB-F944-B40F-EB2E833428FA}"/>
              </a:ext>
            </a:extLst>
          </p:cNvPr>
          <p:cNvSpPr/>
          <p:nvPr/>
        </p:nvSpPr>
        <p:spPr>
          <a:xfrm>
            <a:off x="9074727" y="6195144"/>
            <a:ext cx="3117273" cy="553998"/>
          </a:xfrm>
          <a:prstGeom prst="rect">
            <a:avLst/>
          </a:prstGeom>
        </p:spPr>
        <p:txBody>
          <a:bodyPr wrap="square">
            <a:spAutoFit/>
          </a:bodyPr>
          <a:lstStyle/>
          <a:p>
            <a:r>
              <a:rPr lang="en-US" sz="1000" dirty="0">
                <a:solidFill>
                  <a:srgbClr val="000000"/>
                </a:solidFill>
                <a:latin typeface="Calibri" panose="020F0502020204030204" pitchFamily="34" charset="0"/>
              </a:rPr>
              <a:t>Subramanian V, Engelhard MM, </a:t>
            </a:r>
            <a:r>
              <a:rPr lang="en-US" sz="1000" dirty="0" err="1">
                <a:solidFill>
                  <a:srgbClr val="000000"/>
                </a:solidFill>
                <a:latin typeface="Calibri" panose="020F0502020204030204" pitchFamily="34" charset="0"/>
              </a:rPr>
              <a:t>Berchuck</a:t>
            </a:r>
            <a:r>
              <a:rPr lang="en-US" sz="1000" dirty="0">
                <a:solidFill>
                  <a:srgbClr val="000000"/>
                </a:solidFill>
                <a:latin typeface="Calibri" panose="020F0502020204030204" pitchFamily="34" charset="0"/>
              </a:rPr>
              <a:t> SI, Chen L, Carin L. </a:t>
            </a:r>
            <a:r>
              <a:rPr lang="en-US" sz="1000" dirty="0" err="1">
                <a:solidFill>
                  <a:srgbClr val="000000"/>
                </a:solidFill>
                <a:latin typeface="Calibri" panose="020F0502020204030204" pitchFamily="34" charset="0"/>
              </a:rPr>
              <a:t>SpanPredict</a:t>
            </a:r>
            <a:r>
              <a:rPr lang="en-US" sz="1000" dirty="0">
                <a:solidFill>
                  <a:srgbClr val="000000"/>
                </a:solidFill>
                <a:latin typeface="Calibri" panose="020F0502020204030204" pitchFamily="34" charset="0"/>
              </a:rPr>
              <a:t>: Extraction of Predictive Document Spans with Neural Attention. Submitted to NAACL.</a:t>
            </a:r>
            <a:endParaRPr lang="en-US" sz="1000" dirty="0"/>
          </a:p>
        </p:txBody>
      </p:sp>
    </p:spTree>
    <p:extLst>
      <p:ext uri="{BB962C8B-B14F-4D97-AF65-F5344CB8AC3E}">
        <p14:creationId xmlns:p14="http://schemas.microsoft.com/office/powerpoint/2010/main" val="11272151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lphaGo in China | DeepMind">
            <a:extLst>
              <a:ext uri="{FF2B5EF4-FFF2-40B4-BE49-F238E27FC236}">
                <a16:creationId xmlns:a16="http://schemas.microsoft.com/office/drawing/2014/main" id="{4CB78048-46A3-C946-B655-E54F6381EC6B}"/>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652655" y="3456710"/>
            <a:ext cx="6373089" cy="318654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E72E58C-3BF6-4A46-BEBB-A38D13E00D00}"/>
              </a:ext>
            </a:extLst>
          </p:cNvPr>
          <p:cNvSpPr>
            <a:spLocks noGrp="1"/>
          </p:cNvSpPr>
          <p:nvPr>
            <p:ph type="title"/>
          </p:nvPr>
        </p:nvSpPr>
        <p:spPr>
          <a:xfrm>
            <a:off x="838200" y="415636"/>
            <a:ext cx="10515600" cy="1325563"/>
          </a:xfrm>
        </p:spPr>
        <p:txBody>
          <a:bodyPr/>
          <a:lstStyle/>
          <a:p>
            <a:r>
              <a:rPr lang="en-US" dirty="0"/>
              <a:t>Reinforcement Learning: </a:t>
            </a:r>
            <a:br>
              <a:rPr lang="en-US" dirty="0"/>
            </a:br>
            <a:r>
              <a:rPr lang="en-US" dirty="0"/>
              <a:t>goal-directed sequential decision-making</a:t>
            </a:r>
          </a:p>
        </p:txBody>
      </p:sp>
      <p:pic>
        <p:nvPicPr>
          <p:cNvPr id="6" name="Picture 5">
            <a:extLst>
              <a:ext uri="{FF2B5EF4-FFF2-40B4-BE49-F238E27FC236}">
                <a16:creationId xmlns:a16="http://schemas.microsoft.com/office/drawing/2014/main" id="{E171E17F-8CA9-F84E-9897-375AA7610E55}"/>
              </a:ext>
            </a:extLst>
          </p:cNvPr>
          <p:cNvPicPr>
            <a:picLocks noChangeAspect="1"/>
          </p:cNvPicPr>
          <p:nvPr/>
        </p:nvPicPr>
        <p:blipFill>
          <a:blip r:embed="rId4"/>
          <a:stretch>
            <a:fillRect/>
          </a:stretch>
        </p:blipFill>
        <p:spPr>
          <a:xfrm>
            <a:off x="387927" y="2189453"/>
            <a:ext cx="5382898" cy="3050309"/>
          </a:xfrm>
          <a:prstGeom prst="rect">
            <a:avLst/>
          </a:prstGeom>
        </p:spPr>
      </p:pic>
    </p:spTree>
    <p:extLst>
      <p:ext uri="{BB962C8B-B14F-4D97-AF65-F5344CB8AC3E}">
        <p14:creationId xmlns:p14="http://schemas.microsoft.com/office/powerpoint/2010/main" val="2274610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9C54B-0C58-6640-B348-24F5274F30B2}"/>
              </a:ext>
            </a:extLst>
          </p:cNvPr>
          <p:cNvSpPr>
            <a:spLocks noGrp="1"/>
          </p:cNvSpPr>
          <p:nvPr>
            <p:ph type="title"/>
          </p:nvPr>
        </p:nvSpPr>
        <p:spPr>
          <a:xfrm>
            <a:off x="609600" y="167926"/>
            <a:ext cx="10972800" cy="1143000"/>
          </a:xfrm>
        </p:spPr>
        <p:txBody>
          <a:bodyPr>
            <a:normAutofit/>
          </a:bodyPr>
          <a:lstStyle/>
          <a:p>
            <a:r>
              <a:rPr lang="en-US" dirty="0"/>
              <a:t>Reinforcement Learning in Medicine</a:t>
            </a:r>
          </a:p>
        </p:txBody>
      </p:sp>
      <p:pic>
        <p:nvPicPr>
          <p:cNvPr id="1026" name="Picture 2" descr="Image result for artificial pancreas"/>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57657" y="2866560"/>
            <a:ext cx="5538343" cy="29076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671829" y="2083003"/>
            <a:ext cx="3413884" cy="646331"/>
          </a:xfrm>
          <a:prstGeom prst="rect">
            <a:avLst/>
          </a:prstGeom>
          <a:noFill/>
        </p:spPr>
        <p:txBody>
          <a:bodyPr wrap="none" rtlCol="0">
            <a:spAutoFit/>
          </a:bodyPr>
          <a:lstStyle/>
          <a:p>
            <a:pPr algn="ctr"/>
            <a:r>
              <a:rPr lang="en-US" b="1" dirty="0"/>
              <a:t>Closed-loop blood glucose control</a:t>
            </a:r>
          </a:p>
          <a:p>
            <a:pPr algn="ctr"/>
            <a:r>
              <a:rPr lang="en-US" b="1" dirty="0"/>
              <a:t>(“artificial pancreas”)</a:t>
            </a:r>
          </a:p>
        </p:txBody>
      </p:sp>
      <p:sp>
        <p:nvSpPr>
          <p:cNvPr id="4" name="Rectangle 3"/>
          <p:cNvSpPr/>
          <p:nvPr/>
        </p:nvSpPr>
        <p:spPr>
          <a:xfrm>
            <a:off x="162337" y="5911418"/>
            <a:ext cx="6427439" cy="338554"/>
          </a:xfrm>
          <a:prstGeom prst="rect">
            <a:avLst/>
          </a:prstGeom>
        </p:spPr>
        <p:txBody>
          <a:bodyPr wrap="square">
            <a:spAutoFit/>
          </a:bodyPr>
          <a:lstStyle/>
          <a:p>
            <a:pPr algn="ctr"/>
            <a:r>
              <a:rPr lang="en-US" sz="1600" dirty="0"/>
              <a:t>https://www.mayo.edu/research/labs/artificial-pancreas/overview</a:t>
            </a:r>
          </a:p>
        </p:txBody>
      </p:sp>
      <p:pic>
        <p:nvPicPr>
          <p:cNvPr id="6" name="Picture 2" descr="https://sandpit.bmj.com/graphics/2016/sepsisSOTA/sepsis-v13.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6096000" y="1490823"/>
            <a:ext cx="5638933" cy="3496138"/>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p:cNvSpPr/>
          <p:nvPr/>
        </p:nvSpPr>
        <p:spPr>
          <a:xfrm>
            <a:off x="6117815" y="2536464"/>
            <a:ext cx="1229003" cy="1184528"/>
          </a:xfrm>
          <a:prstGeom prst="roundRect">
            <a:avLst/>
          </a:prstGeom>
          <a:noFill/>
          <a:ln w="76200">
            <a:solidFill>
              <a:schemeClr val="bg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le 7"/>
          <p:cNvSpPr/>
          <p:nvPr/>
        </p:nvSpPr>
        <p:spPr>
          <a:xfrm>
            <a:off x="7368633" y="1783420"/>
            <a:ext cx="1216065" cy="1437184"/>
          </a:xfrm>
          <a:prstGeom prst="roundRect">
            <a:avLst/>
          </a:prstGeom>
          <a:noFill/>
          <a:ln w="76200">
            <a:solidFill>
              <a:schemeClr val="bg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TextBox 8"/>
          <p:cNvSpPr txBox="1"/>
          <p:nvPr/>
        </p:nvSpPr>
        <p:spPr>
          <a:xfrm>
            <a:off x="7034038" y="4986961"/>
            <a:ext cx="3762889" cy="646331"/>
          </a:xfrm>
          <a:prstGeom prst="rect">
            <a:avLst/>
          </a:prstGeom>
          <a:noFill/>
        </p:spPr>
        <p:txBody>
          <a:bodyPr wrap="none" rtlCol="0">
            <a:spAutoFit/>
          </a:bodyPr>
          <a:lstStyle/>
          <a:p>
            <a:pPr algn="ctr"/>
            <a:r>
              <a:rPr lang="en-US" b="1" dirty="0"/>
              <a:t>Fluid and vasopressor administration </a:t>
            </a:r>
          </a:p>
          <a:p>
            <a:pPr algn="ctr"/>
            <a:r>
              <a:rPr lang="en-US" b="1" dirty="0"/>
              <a:t>for sepsis treatment</a:t>
            </a:r>
          </a:p>
        </p:txBody>
      </p:sp>
      <p:sp>
        <p:nvSpPr>
          <p:cNvPr id="10" name="Rectangle 9"/>
          <p:cNvSpPr/>
          <p:nvPr/>
        </p:nvSpPr>
        <p:spPr>
          <a:xfrm>
            <a:off x="6419154" y="5870256"/>
            <a:ext cx="4992624" cy="523220"/>
          </a:xfrm>
          <a:prstGeom prst="rect">
            <a:avLst/>
          </a:prstGeom>
        </p:spPr>
        <p:txBody>
          <a:bodyPr wrap="square">
            <a:spAutoFit/>
          </a:bodyPr>
          <a:lstStyle/>
          <a:p>
            <a:r>
              <a:rPr lang="en-US" sz="1400" dirty="0">
                <a:solidFill>
                  <a:srgbClr val="222222"/>
                </a:solidFill>
                <a:latin typeface="Arial" panose="020B0604020202020204" pitchFamily="34" charset="0"/>
              </a:rPr>
              <a:t>Gotts JE, </a:t>
            </a:r>
            <a:r>
              <a:rPr lang="en-US" sz="1400" dirty="0" err="1">
                <a:solidFill>
                  <a:srgbClr val="222222"/>
                </a:solidFill>
                <a:latin typeface="Arial" panose="020B0604020202020204" pitchFamily="34" charset="0"/>
              </a:rPr>
              <a:t>Matthay</a:t>
            </a:r>
            <a:r>
              <a:rPr lang="en-US" sz="1400" dirty="0">
                <a:solidFill>
                  <a:srgbClr val="222222"/>
                </a:solidFill>
                <a:latin typeface="Arial" panose="020B0604020202020204" pitchFamily="34" charset="0"/>
              </a:rPr>
              <a:t> MA. Sepsis: pathophysiology and clinical management. </a:t>
            </a:r>
            <a:r>
              <a:rPr lang="en-US" sz="1400" dirty="0" err="1">
                <a:solidFill>
                  <a:srgbClr val="222222"/>
                </a:solidFill>
                <a:latin typeface="Arial" panose="020B0604020202020204" pitchFamily="34" charset="0"/>
              </a:rPr>
              <a:t>bmj</a:t>
            </a:r>
            <a:r>
              <a:rPr lang="en-US" sz="1400" dirty="0">
                <a:solidFill>
                  <a:srgbClr val="222222"/>
                </a:solidFill>
                <a:latin typeface="Arial" panose="020B0604020202020204" pitchFamily="34" charset="0"/>
              </a:rPr>
              <a:t>. 2016 May 23;353(i1585).</a:t>
            </a:r>
            <a:endParaRPr lang="en-US" sz="1400" dirty="0"/>
          </a:p>
        </p:txBody>
      </p:sp>
    </p:spTree>
    <p:extLst>
      <p:ext uri="{BB962C8B-B14F-4D97-AF65-F5344CB8AC3E}">
        <p14:creationId xmlns:p14="http://schemas.microsoft.com/office/powerpoint/2010/main" val="2985697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Left Brace 41">
            <a:extLst>
              <a:ext uri="{FF2B5EF4-FFF2-40B4-BE49-F238E27FC236}">
                <a16:creationId xmlns:a16="http://schemas.microsoft.com/office/drawing/2014/main" id="{CD7BE56E-0060-4A54-AA69-1EB18933245C}"/>
              </a:ext>
            </a:extLst>
          </p:cNvPr>
          <p:cNvSpPr/>
          <p:nvPr/>
        </p:nvSpPr>
        <p:spPr>
          <a:xfrm rot="16200000">
            <a:off x="4238288" y="623021"/>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43" name="TextBox 42">
            <a:extLst>
              <a:ext uri="{FF2B5EF4-FFF2-40B4-BE49-F238E27FC236}">
                <a16:creationId xmlns:a16="http://schemas.microsoft.com/office/drawing/2014/main" id="{CC32AC06-632F-43A5-BCC3-B6853BF55ED1}"/>
              </a:ext>
            </a:extLst>
          </p:cNvPr>
          <p:cNvSpPr txBox="1"/>
          <p:nvPr/>
        </p:nvSpPr>
        <p:spPr>
          <a:xfrm>
            <a:off x="2778049" y="3877721"/>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44" name="TextBox 43">
            <a:extLst>
              <a:ext uri="{FF2B5EF4-FFF2-40B4-BE49-F238E27FC236}">
                <a16:creationId xmlns:a16="http://schemas.microsoft.com/office/drawing/2014/main" id="{5AC2050F-9E94-4BD9-B0FA-61947BD99315}"/>
              </a:ext>
            </a:extLst>
          </p:cNvPr>
          <p:cNvSpPr txBox="1"/>
          <p:nvPr/>
        </p:nvSpPr>
        <p:spPr>
          <a:xfrm>
            <a:off x="8515761" y="3277853"/>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sp>
        <p:nvSpPr>
          <p:cNvPr id="29" name="Title 28"/>
          <p:cNvSpPr>
            <a:spLocks noGrp="1"/>
          </p:cNvSpPr>
          <p:nvPr>
            <p:ph type="title"/>
          </p:nvPr>
        </p:nvSpPr>
        <p:spPr>
          <a:xfrm>
            <a:off x="0" y="365125"/>
            <a:ext cx="12192000" cy="1325563"/>
          </a:xfrm>
        </p:spPr>
        <p:txBody>
          <a:bodyPr>
            <a:normAutofit/>
          </a:bodyPr>
          <a:lstStyle/>
          <a:p>
            <a:pPr algn="ctr"/>
            <a:r>
              <a:rPr lang="en-US" dirty="0"/>
              <a:t>All of these have, at their core, a predictive model</a:t>
            </a:r>
          </a:p>
        </p:txBody>
      </p:sp>
      <p:sp>
        <p:nvSpPr>
          <p:cNvPr id="2" name="TextBox 1">
            <a:extLst>
              <a:ext uri="{FF2B5EF4-FFF2-40B4-BE49-F238E27FC236}">
                <a16:creationId xmlns:a16="http://schemas.microsoft.com/office/drawing/2014/main" id="{A89DB9E1-43B6-E249-9D75-E82D12E3759D}"/>
              </a:ext>
            </a:extLst>
          </p:cNvPr>
          <p:cNvSpPr txBox="1"/>
          <p:nvPr/>
        </p:nvSpPr>
        <p:spPr>
          <a:xfrm>
            <a:off x="4527757" y="527023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3" name="Table 2">
            <a:extLst>
              <a:ext uri="{FF2B5EF4-FFF2-40B4-BE49-F238E27FC236}">
                <a16:creationId xmlns:a16="http://schemas.microsoft.com/office/drawing/2014/main" id="{DD8BA628-E6A5-5247-A47F-F2F8A1018A52}"/>
              </a:ext>
            </a:extLst>
          </p:cNvPr>
          <p:cNvGraphicFramePr>
            <a:graphicFrameLocks noGrp="1"/>
          </p:cNvGraphicFramePr>
          <p:nvPr/>
        </p:nvGraphicFramePr>
        <p:xfrm>
          <a:off x="1521336" y="2444717"/>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27" name="Table 26">
            <a:extLst>
              <a:ext uri="{FF2B5EF4-FFF2-40B4-BE49-F238E27FC236}">
                <a16:creationId xmlns:a16="http://schemas.microsoft.com/office/drawing/2014/main" id="{E283A621-29B9-E442-B229-1B0F3F74F338}"/>
              </a:ext>
            </a:extLst>
          </p:cNvPr>
          <p:cNvGraphicFramePr>
            <a:graphicFrameLocks noGrp="1"/>
          </p:cNvGraphicFramePr>
          <p:nvPr/>
        </p:nvGraphicFramePr>
        <p:xfrm>
          <a:off x="8344310" y="2444716"/>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Tree>
    <p:extLst>
      <p:ext uri="{BB962C8B-B14F-4D97-AF65-F5344CB8AC3E}">
        <p14:creationId xmlns:p14="http://schemas.microsoft.com/office/powerpoint/2010/main" val="803834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8C3235-6DCE-8140-93D4-47C68B213675}"/>
              </a:ext>
            </a:extLst>
          </p:cNvPr>
          <p:cNvSpPr/>
          <p:nvPr/>
        </p:nvSpPr>
        <p:spPr>
          <a:xfrm>
            <a:off x="2146301" y="1468439"/>
            <a:ext cx="3479800" cy="352266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30BD9E-75C9-6348-9BBF-41E194FA296B}"/>
              </a:ext>
            </a:extLst>
          </p:cNvPr>
          <p:cNvSpPr>
            <a:spLocks noGrp="1"/>
          </p:cNvSpPr>
          <p:nvPr>
            <p:ph type="title"/>
          </p:nvPr>
        </p:nvSpPr>
        <p:spPr>
          <a:xfrm>
            <a:off x="0" y="226365"/>
            <a:ext cx="12192000" cy="867381"/>
          </a:xfrm>
        </p:spPr>
        <p:txBody>
          <a:bodyPr>
            <a:normAutofit fontScale="90000"/>
          </a:bodyPr>
          <a:lstStyle/>
          <a:p>
            <a:pPr algn="ctr"/>
            <a:r>
              <a:rPr lang="en-US" dirty="0"/>
              <a:t>Computer Vision: </a:t>
            </a:r>
            <a:br>
              <a:rPr lang="en-US" dirty="0"/>
            </a:br>
            <a:r>
              <a:rPr lang="en-US" dirty="0"/>
              <a:t>prediction via convolutional neural network</a:t>
            </a:r>
          </a:p>
        </p:txBody>
      </p:sp>
      <p:sp>
        <p:nvSpPr>
          <p:cNvPr id="8" name="Left Brace 7">
            <a:extLst>
              <a:ext uri="{FF2B5EF4-FFF2-40B4-BE49-F238E27FC236}">
                <a16:creationId xmlns:a16="http://schemas.microsoft.com/office/drawing/2014/main" id="{E33066B2-0A7C-8A4E-AC35-E6F80161D0E4}"/>
              </a:ext>
            </a:extLst>
          </p:cNvPr>
          <p:cNvSpPr/>
          <p:nvPr/>
        </p:nvSpPr>
        <p:spPr>
          <a:xfrm rot="16200000">
            <a:off x="3711029" y="3544366"/>
            <a:ext cx="350344" cy="3479800"/>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2829875" y="542452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retinal image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635297"/>
            <a:ext cx="3210678"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referrable diabetic retinopathy</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2875842"/>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pic>
        <p:nvPicPr>
          <p:cNvPr id="14" name="Picture 13" descr="Cover">
            <a:extLst>
              <a:ext uri="{FF2B5EF4-FFF2-40B4-BE49-F238E27FC236}">
                <a16:creationId xmlns:a16="http://schemas.microsoft.com/office/drawing/2014/main" id="{537A91F6-53A6-2F45-BFF7-32E00B2E46FD}"/>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2215571" y="1586433"/>
            <a:ext cx="3289301" cy="3260721"/>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Straight Arrow Connector 15">
            <a:extLst>
              <a:ext uri="{FF2B5EF4-FFF2-40B4-BE49-F238E27FC236}">
                <a16:creationId xmlns:a16="http://schemas.microsoft.com/office/drawing/2014/main" id="{2004C370-95FF-1047-B986-B06FCDF88F5F}"/>
              </a:ext>
            </a:extLst>
          </p:cNvPr>
          <p:cNvCxnSpPr>
            <a:stCxn id="3" idx="3"/>
            <a:endCxn id="13" idx="1"/>
          </p:cNvCxnSpPr>
          <p:nvPr/>
        </p:nvCxnSpPr>
        <p:spPr>
          <a:xfrm flipV="1">
            <a:off x="5626101" y="3229768"/>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69962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0BD9E-75C9-6348-9BBF-41E194FA296B}"/>
              </a:ext>
            </a:extLst>
          </p:cNvPr>
          <p:cNvSpPr>
            <a:spLocks noGrp="1"/>
          </p:cNvSpPr>
          <p:nvPr>
            <p:ph type="title"/>
          </p:nvPr>
        </p:nvSpPr>
        <p:spPr>
          <a:xfrm>
            <a:off x="0" y="226365"/>
            <a:ext cx="12192000" cy="867381"/>
          </a:xfrm>
        </p:spPr>
        <p:txBody>
          <a:bodyPr>
            <a:normAutofit fontScale="90000"/>
          </a:bodyPr>
          <a:lstStyle/>
          <a:p>
            <a:pPr algn="ctr"/>
            <a:r>
              <a:rPr lang="en-US" dirty="0"/>
              <a:t>Natural Language Processing:</a:t>
            </a:r>
            <a:br>
              <a:rPr lang="en-US" dirty="0"/>
            </a:br>
            <a:r>
              <a:rPr lang="en-US" dirty="0"/>
              <a:t>prediction via stacked attention networks</a:t>
            </a:r>
          </a:p>
        </p:txBody>
      </p:sp>
      <p:sp>
        <p:nvSpPr>
          <p:cNvPr id="8" name="Left Brace 7">
            <a:extLst>
              <a:ext uri="{FF2B5EF4-FFF2-40B4-BE49-F238E27FC236}">
                <a16:creationId xmlns:a16="http://schemas.microsoft.com/office/drawing/2014/main" id="{E33066B2-0A7C-8A4E-AC35-E6F80161D0E4}"/>
              </a:ext>
            </a:extLst>
          </p:cNvPr>
          <p:cNvSpPr/>
          <p:nvPr/>
        </p:nvSpPr>
        <p:spPr>
          <a:xfrm rot="16200000">
            <a:off x="2962884" y="1589830"/>
            <a:ext cx="350344" cy="4671292"/>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1804639" y="406573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clinical note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793988"/>
            <a:ext cx="3210678"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autism risk</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3034533"/>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6" name="Straight Arrow Connector 15">
            <a:extLst>
              <a:ext uri="{FF2B5EF4-FFF2-40B4-BE49-F238E27FC236}">
                <a16:creationId xmlns:a16="http://schemas.microsoft.com/office/drawing/2014/main" id="{2004C370-95FF-1047-B986-B06FCDF88F5F}"/>
              </a:ext>
            </a:extLst>
          </p:cNvPr>
          <p:cNvCxnSpPr>
            <a:cxnSpLocks/>
          </p:cNvCxnSpPr>
          <p:nvPr/>
        </p:nvCxnSpPr>
        <p:spPr>
          <a:xfrm flipV="1">
            <a:off x="5626101" y="3388460"/>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2" name="Picture 11">
            <a:extLst>
              <a:ext uri="{FF2B5EF4-FFF2-40B4-BE49-F238E27FC236}">
                <a16:creationId xmlns:a16="http://schemas.microsoft.com/office/drawing/2014/main" id="{6E307900-68AB-0445-B10C-AFE1FC09CBD9}"/>
              </a:ext>
            </a:extLst>
          </p:cNvPr>
          <p:cNvPicPr>
            <a:picLocks noChangeAspect="1"/>
          </p:cNvPicPr>
          <p:nvPr/>
        </p:nvPicPr>
        <p:blipFill rotWithShape="1">
          <a:blip r:embed="rId3"/>
          <a:srcRect t="24185" r="12977" b="62214"/>
          <a:stretch/>
        </p:blipFill>
        <p:spPr>
          <a:xfrm>
            <a:off x="641820" y="3067403"/>
            <a:ext cx="4831882" cy="525185"/>
          </a:xfrm>
          <a:prstGeom prst="rect">
            <a:avLst/>
          </a:prstGeom>
        </p:spPr>
      </p:pic>
    </p:spTree>
    <p:extLst>
      <p:ext uri="{BB962C8B-B14F-4D97-AF65-F5344CB8AC3E}">
        <p14:creationId xmlns:p14="http://schemas.microsoft.com/office/powerpoint/2010/main" val="23285836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0BD9E-75C9-6348-9BBF-41E194FA296B}"/>
              </a:ext>
            </a:extLst>
          </p:cNvPr>
          <p:cNvSpPr>
            <a:spLocks noGrp="1"/>
          </p:cNvSpPr>
          <p:nvPr>
            <p:ph type="title"/>
          </p:nvPr>
        </p:nvSpPr>
        <p:spPr>
          <a:xfrm>
            <a:off x="0" y="226365"/>
            <a:ext cx="12192000" cy="867381"/>
          </a:xfrm>
        </p:spPr>
        <p:txBody>
          <a:bodyPr>
            <a:normAutofit fontScale="90000"/>
          </a:bodyPr>
          <a:lstStyle/>
          <a:p>
            <a:pPr algn="ctr"/>
            <a:r>
              <a:rPr lang="en-US" dirty="0"/>
              <a:t>Reinforcement Learning: </a:t>
            </a:r>
            <a:br>
              <a:rPr lang="en-US" dirty="0"/>
            </a:br>
            <a:r>
              <a:rPr lang="en-US" dirty="0"/>
              <a:t>state to action predictions via multilayer perceptron</a:t>
            </a:r>
          </a:p>
        </p:txBody>
      </p:sp>
      <p:sp>
        <p:nvSpPr>
          <p:cNvPr id="8" name="Left Brace 7">
            <a:extLst>
              <a:ext uri="{FF2B5EF4-FFF2-40B4-BE49-F238E27FC236}">
                <a16:creationId xmlns:a16="http://schemas.microsoft.com/office/drawing/2014/main" id="{E33066B2-0A7C-8A4E-AC35-E6F80161D0E4}"/>
              </a:ext>
            </a:extLst>
          </p:cNvPr>
          <p:cNvSpPr/>
          <p:nvPr/>
        </p:nvSpPr>
        <p:spPr>
          <a:xfrm rot="16200000">
            <a:off x="3711029" y="3544366"/>
            <a:ext cx="350344" cy="3479800"/>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2829875" y="542452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Go board state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635297"/>
            <a:ext cx="3210678"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next move</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2875842"/>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6" name="Straight Arrow Connector 15">
            <a:extLst>
              <a:ext uri="{FF2B5EF4-FFF2-40B4-BE49-F238E27FC236}">
                <a16:creationId xmlns:a16="http://schemas.microsoft.com/office/drawing/2014/main" id="{2004C370-95FF-1047-B986-B06FCDF88F5F}"/>
              </a:ext>
            </a:extLst>
          </p:cNvPr>
          <p:cNvCxnSpPr>
            <a:cxnSpLocks/>
            <a:endCxn id="13" idx="1"/>
          </p:cNvCxnSpPr>
          <p:nvPr/>
        </p:nvCxnSpPr>
        <p:spPr>
          <a:xfrm flipV="1">
            <a:off x="5626101" y="3229768"/>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2" name="Picture 2" descr="AlphaGo in China | DeepMind">
            <a:extLst>
              <a:ext uri="{FF2B5EF4-FFF2-40B4-BE49-F238E27FC236}">
                <a16:creationId xmlns:a16="http://schemas.microsoft.com/office/drawing/2014/main" id="{35C6A04F-1FF3-4241-A41A-FEED3FA4A8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9621"/>
          <a:stretch/>
        </p:blipFill>
        <p:spPr bwMode="auto">
          <a:xfrm>
            <a:off x="2146301" y="1655450"/>
            <a:ext cx="3479800" cy="3453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38874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43EB-D97A-A647-B55D-DFAA7CABAA68}"/>
              </a:ext>
            </a:extLst>
          </p:cNvPr>
          <p:cNvSpPr>
            <a:spLocks noGrp="1"/>
          </p:cNvSpPr>
          <p:nvPr>
            <p:ph type="title"/>
          </p:nvPr>
        </p:nvSpPr>
        <p:spPr>
          <a:xfrm>
            <a:off x="0" y="365126"/>
            <a:ext cx="12192000" cy="903582"/>
          </a:xfrm>
        </p:spPr>
        <p:txBody>
          <a:bodyPr>
            <a:normAutofit/>
          </a:bodyPr>
          <a:lstStyle/>
          <a:p>
            <a:pPr algn="ctr"/>
            <a:r>
              <a:rPr lang="en-US" dirty="0"/>
              <a:t>APACHE III: A model for predicting ICU mortality</a:t>
            </a:r>
          </a:p>
        </p:txBody>
      </p:sp>
      <p:sp>
        <p:nvSpPr>
          <p:cNvPr id="11" name="TextBox 10">
            <a:extLst>
              <a:ext uri="{FF2B5EF4-FFF2-40B4-BE49-F238E27FC236}">
                <a16:creationId xmlns:a16="http://schemas.microsoft.com/office/drawing/2014/main" id="{3522C4F1-C657-EA47-A958-6BC9C8AFC8F6}"/>
              </a:ext>
            </a:extLst>
          </p:cNvPr>
          <p:cNvSpPr txBox="1"/>
          <p:nvPr/>
        </p:nvSpPr>
        <p:spPr>
          <a:xfrm>
            <a:off x="8466891" y="5620090"/>
            <a:ext cx="3198636" cy="903581"/>
          </a:xfrm>
          <a:prstGeom prst="rect">
            <a:avLst/>
          </a:prstGeom>
          <a:noFill/>
        </p:spPr>
        <p:txBody>
          <a:bodyPr wrap="square" rtlCol="0">
            <a:spAutoFit/>
          </a:bodyPr>
          <a:lstStyle/>
          <a:p>
            <a:r>
              <a:rPr lang="en-US" sz="2636" dirty="0"/>
              <a:t>End goal: predict</a:t>
            </a:r>
            <a:r>
              <a:rPr lang="en-US" sz="2636" i="1" dirty="0"/>
              <a:t> </a:t>
            </a:r>
            <a:r>
              <a:rPr lang="en-US" sz="2636" dirty="0">
                <a:latin typeface="Times New Roman" panose="02020603050405020304" pitchFamily="18" charset="0"/>
                <a:cs typeface="Times New Roman" panose="02020603050405020304" pitchFamily="18" charset="0"/>
              </a:rPr>
              <a:t>odds of hospital mortality</a:t>
            </a:r>
            <a:endParaRPr lang="en-US" sz="2636" dirty="0"/>
          </a:p>
        </p:txBody>
      </p:sp>
      <p:graphicFrame>
        <p:nvGraphicFramePr>
          <p:cNvPr id="12" name="Table 11">
            <a:extLst>
              <a:ext uri="{FF2B5EF4-FFF2-40B4-BE49-F238E27FC236}">
                <a16:creationId xmlns:a16="http://schemas.microsoft.com/office/drawing/2014/main" id="{7330BF0F-64E0-9F47-A64C-360C3C7ED0DD}"/>
              </a:ext>
            </a:extLst>
          </p:cNvPr>
          <p:cNvGraphicFramePr>
            <a:graphicFrameLocks noGrp="1"/>
          </p:cNvGraphicFramePr>
          <p:nvPr/>
        </p:nvGraphicFramePr>
        <p:xfrm>
          <a:off x="1764238" y="1765845"/>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13" name="Table 12">
            <a:extLst>
              <a:ext uri="{FF2B5EF4-FFF2-40B4-BE49-F238E27FC236}">
                <a16:creationId xmlns:a16="http://schemas.microsoft.com/office/drawing/2014/main" id="{46A4145C-93C9-8E44-A49F-42688A16B578}"/>
              </a:ext>
            </a:extLst>
          </p:cNvPr>
          <p:cNvGraphicFramePr>
            <a:graphicFrameLocks noGrp="1"/>
          </p:cNvGraphicFramePr>
          <p:nvPr/>
        </p:nvGraphicFramePr>
        <p:xfrm>
          <a:off x="8587212" y="1765844"/>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
        <p:nvSpPr>
          <p:cNvPr id="16" name="TextBox 15">
            <a:extLst>
              <a:ext uri="{FF2B5EF4-FFF2-40B4-BE49-F238E27FC236}">
                <a16:creationId xmlns:a16="http://schemas.microsoft.com/office/drawing/2014/main" id="{45F1BB00-7856-7446-8C5E-2FBA67162D88}"/>
              </a:ext>
            </a:extLst>
          </p:cNvPr>
          <p:cNvSpPr txBox="1"/>
          <p:nvPr/>
        </p:nvSpPr>
        <p:spPr>
          <a:xfrm rot="18054908">
            <a:off x="254279" y="3426733"/>
            <a:ext cx="2507682" cy="497957"/>
          </a:xfrm>
          <a:prstGeom prst="rect">
            <a:avLst/>
          </a:prstGeom>
          <a:noFill/>
        </p:spPr>
        <p:txBody>
          <a:bodyPr wrap="square" rtlCol="0">
            <a:spAutoFit/>
          </a:bodyPr>
          <a:lstStyle/>
          <a:p>
            <a:pPr algn="r"/>
            <a:r>
              <a:rPr lang="en-US" sz="2636" dirty="0"/>
              <a:t>Age</a:t>
            </a:r>
          </a:p>
        </p:txBody>
      </p:sp>
      <p:sp>
        <p:nvSpPr>
          <p:cNvPr id="17" name="TextBox 16">
            <a:extLst>
              <a:ext uri="{FF2B5EF4-FFF2-40B4-BE49-F238E27FC236}">
                <a16:creationId xmlns:a16="http://schemas.microsoft.com/office/drawing/2014/main" id="{98BFDD58-EB3C-C34E-BB34-451CCAD8F698}"/>
              </a:ext>
            </a:extLst>
          </p:cNvPr>
          <p:cNvSpPr txBox="1"/>
          <p:nvPr/>
        </p:nvSpPr>
        <p:spPr>
          <a:xfrm rot="18054908">
            <a:off x="933573" y="3425118"/>
            <a:ext cx="2507682" cy="497957"/>
          </a:xfrm>
          <a:prstGeom prst="rect">
            <a:avLst/>
          </a:prstGeom>
          <a:noFill/>
        </p:spPr>
        <p:txBody>
          <a:bodyPr wrap="square" rtlCol="0">
            <a:spAutoFit/>
          </a:bodyPr>
          <a:lstStyle/>
          <a:p>
            <a:pPr algn="r"/>
            <a:r>
              <a:rPr lang="en-US" sz="2636" dirty="0"/>
              <a:t>Pulse Rate</a:t>
            </a:r>
          </a:p>
        </p:txBody>
      </p:sp>
      <p:sp>
        <p:nvSpPr>
          <p:cNvPr id="18" name="TextBox 17">
            <a:extLst>
              <a:ext uri="{FF2B5EF4-FFF2-40B4-BE49-F238E27FC236}">
                <a16:creationId xmlns:a16="http://schemas.microsoft.com/office/drawing/2014/main" id="{13818781-A770-454B-80A9-94744A7FF37F}"/>
              </a:ext>
            </a:extLst>
          </p:cNvPr>
          <p:cNvSpPr txBox="1"/>
          <p:nvPr/>
        </p:nvSpPr>
        <p:spPr>
          <a:xfrm rot="18054908">
            <a:off x="1656817" y="3422625"/>
            <a:ext cx="2507682" cy="497957"/>
          </a:xfrm>
          <a:prstGeom prst="rect">
            <a:avLst/>
          </a:prstGeom>
          <a:noFill/>
        </p:spPr>
        <p:txBody>
          <a:bodyPr wrap="square" rtlCol="0">
            <a:spAutoFit/>
          </a:bodyPr>
          <a:lstStyle/>
          <a:p>
            <a:pPr algn="r"/>
            <a:r>
              <a:rPr lang="en-US" sz="2636" dirty="0"/>
              <a:t>Mean BP</a:t>
            </a:r>
          </a:p>
        </p:txBody>
      </p:sp>
      <p:sp>
        <p:nvSpPr>
          <p:cNvPr id="19" name="TextBox 18">
            <a:extLst>
              <a:ext uri="{FF2B5EF4-FFF2-40B4-BE49-F238E27FC236}">
                <a16:creationId xmlns:a16="http://schemas.microsoft.com/office/drawing/2014/main" id="{171F8335-ECB2-7A4D-82D0-3DCE61D73934}"/>
              </a:ext>
            </a:extLst>
          </p:cNvPr>
          <p:cNvSpPr txBox="1"/>
          <p:nvPr/>
        </p:nvSpPr>
        <p:spPr>
          <a:xfrm rot="18054908">
            <a:off x="2380061" y="3422625"/>
            <a:ext cx="2507682" cy="497957"/>
          </a:xfrm>
          <a:prstGeom prst="rect">
            <a:avLst/>
          </a:prstGeom>
          <a:noFill/>
        </p:spPr>
        <p:txBody>
          <a:bodyPr wrap="square" rtlCol="0">
            <a:spAutoFit/>
          </a:bodyPr>
          <a:lstStyle/>
          <a:p>
            <a:pPr algn="r"/>
            <a:r>
              <a:rPr lang="en-US" sz="2636" dirty="0"/>
              <a:t>Temperature</a:t>
            </a:r>
          </a:p>
        </p:txBody>
      </p:sp>
      <p:sp>
        <p:nvSpPr>
          <p:cNvPr id="20" name="TextBox 19">
            <a:extLst>
              <a:ext uri="{FF2B5EF4-FFF2-40B4-BE49-F238E27FC236}">
                <a16:creationId xmlns:a16="http://schemas.microsoft.com/office/drawing/2014/main" id="{39A63E6B-5114-B340-BC65-DBD86141279A}"/>
              </a:ext>
            </a:extLst>
          </p:cNvPr>
          <p:cNvSpPr txBox="1"/>
          <p:nvPr/>
        </p:nvSpPr>
        <p:spPr>
          <a:xfrm rot="18054908">
            <a:off x="3103305" y="3422623"/>
            <a:ext cx="2507682" cy="497957"/>
          </a:xfrm>
          <a:prstGeom prst="rect">
            <a:avLst/>
          </a:prstGeom>
          <a:noFill/>
        </p:spPr>
        <p:txBody>
          <a:bodyPr wrap="square" rtlCol="0">
            <a:spAutoFit/>
          </a:bodyPr>
          <a:lstStyle/>
          <a:p>
            <a:pPr algn="r"/>
            <a:r>
              <a:rPr lang="en-US" sz="2636" dirty="0"/>
              <a:t>Respiratory Rate</a:t>
            </a:r>
          </a:p>
        </p:txBody>
      </p:sp>
      <p:sp>
        <p:nvSpPr>
          <p:cNvPr id="21" name="TextBox 20">
            <a:extLst>
              <a:ext uri="{FF2B5EF4-FFF2-40B4-BE49-F238E27FC236}">
                <a16:creationId xmlns:a16="http://schemas.microsoft.com/office/drawing/2014/main" id="{403C6FED-0EF4-B34D-9DD5-ED78AC7B4C80}"/>
              </a:ext>
            </a:extLst>
          </p:cNvPr>
          <p:cNvSpPr txBox="1"/>
          <p:nvPr/>
        </p:nvSpPr>
        <p:spPr>
          <a:xfrm rot="18054908">
            <a:off x="3826549" y="3422623"/>
            <a:ext cx="2507682" cy="497957"/>
          </a:xfrm>
          <a:prstGeom prst="rect">
            <a:avLst/>
          </a:prstGeom>
          <a:noFill/>
        </p:spPr>
        <p:txBody>
          <a:bodyPr wrap="square" rtlCol="0">
            <a:spAutoFit/>
          </a:bodyPr>
          <a:lstStyle/>
          <a:p>
            <a:pPr algn="r"/>
            <a:r>
              <a:rPr lang="en-US" sz="2636" dirty="0"/>
              <a:t>Hematocrit</a:t>
            </a:r>
          </a:p>
        </p:txBody>
      </p:sp>
      <p:sp>
        <p:nvSpPr>
          <p:cNvPr id="22" name="TextBox 21">
            <a:extLst>
              <a:ext uri="{FF2B5EF4-FFF2-40B4-BE49-F238E27FC236}">
                <a16:creationId xmlns:a16="http://schemas.microsoft.com/office/drawing/2014/main" id="{B763DE9A-E18E-2C45-B7B8-FB7AB28B149B}"/>
              </a:ext>
            </a:extLst>
          </p:cNvPr>
          <p:cNvSpPr txBox="1"/>
          <p:nvPr/>
        </p:nvSpPr>
        <p:spPr>
          <a:xfrm rot="18054908">
            <a:off x="4549793" y="3420130"/>
            <a:ext cx="2507682" cy="497957"/>
          </a:xfrm>
          <a:prstGeom prst="rect">
            <a:avLst/>
          </a:prstGeom>
          <a:noFill/>
        </p:spPr>
        <p:txBody>
          <a:bodyPr wrap="square" rtlCol="0">
            <a:spAutoFit/>
          </a:bodyPr>
          <a:lstStyle/>
          <a:p>
            <a:pPr algn="r"/>
            <a:r>
              <a:rPr lang="en-US" sz="2636" dirty="0"/>
              <a:t>WBC Count</a:t>
            </a:r>
          </a:p>
        </p:txBody>
      </p:sp>
      <p:sp>
        <p:nvSpPr>
          <p:cNvPr id="23" name="TextBox 22">
            <a:extLst>
              <a:ext uri="{FF2B5EF4-FFF2-40B4-BE49-F238E27FC236}">
                <a16:creationId xmlns:a16="http://schemas.microsoft.com/office/drawing/2014/main" id="{A174C37D-8A18-434E-873B-38FBA9E7BABB}"/>
              </a:ext>
            </a:extLst>
          </p:cNvPr>
          <p:cNvSpPr txBox="1"/>
          <p:nvPr/>
        </p:nvSpPr>
        <p:spPr>
          <a:xfrm rot="18054908">
            <a:off x="5273040" y="3422622"/>
            <a:ext cx="2507682" cy="497957"/>
          </a:xfrm>
          <a:prstGeom prst="rect">
            <a:avLst/>
          </a:prstGeom>
          <a:noFill/>
        </p:spPr>
        <p:txBody>
          <a:bodyPr wrap="square" rtlCol="0">
            <a:spAutoFit/>
          </a:bodyPr>
          <a:lstStyle/>
          <a:p>
            <a:pPr algn="r"/>
            <a:r>
              <a:rPr lang="en-US" sz="2636" dirty="0"/>
              <a:t>Creatinine</a:t>
            </a:r>
          </a:p>
        </p:txBody>
      </p:sp>
      <p:sp>
        <p:nvSpPr>
          <p:cNvPr id="25" name="TextBox 24">
            <a:extLst>
              <a:ext uri="{FF2B5EF4-FFF2-40B4-BE49-F238E27FC236}">
                <a16:creationId xmlns:a16="http://schemas.microsoft.com/office/drawing/2014/main" id="{B25DDCFB-B31B-9441-A0A6-0ACFDC31396E}"/>
              </a:ext>
            </a:extLst>
          </p:cNvPr>
          <p:cNvSpPr txBox="1"/>
          <p:nvPr/>
        </p:nvSpPr>
        <p:spPr>
          <a:xfrm rot="18054908">
            <a:off x="7031749" y="3426732"/>
            <a:ext cx="2507682" cy="497957"/>
          </a:xfrm>
          <a:prstGeom prst="rect">
            <a:avLst/>
          </a:prstGeom>
          <a:noFill/>
        </p:spPr>
        <p:txBody>
          <a:bodyPr wrap="square" rtlCol="0">
            <a:spAutoFit/>
          </a:bodyPr>
          <a:lstStyle/>
          <a:p>
            <a:pPr algn="r"/>
            <a:r>
              <a:rPr lang="en-US" sz="2636" dirty="0"/>
              <a:t>Survival</a:t>
            </a:r>
          </a:p>
        </p:txBody>
      </p:sp>
      <p:sp>
        <p:nvSpPr>
          <p:cNvPr id="26" name="Left Brace 25">
            <a:extLst>
              <a:ext uri="{FF2B5EF4-FFF2-40B4-BE49-F238E27FC236}">
                <a16:creationId xmlns:a16="http://schemas.microsoft.com/office/drawing/2014/main" id="{68AC1F47-D806-B140-9DAC-AF4EB45EDABD}"/>
              </a:ext>
            </a:extLst>
          </p:cNvPr>
          <p:cNvSpPr/>
          <p:nvPr/>
        </p:nvSpPr>
        <p:spPr>
          <a:xfrm rot="16200000">
            <a:off x="4481190" y="1980609"/>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27" name="TextBox 26">
            <a:extLst>
              <a:ext uri="{FF2B5EF4-FFF2-40B4-BE49-F238E27FC236}">
                <a16:creationId xmlns:a16="http://schemas.microsoft.com/office/drawing/2014/main" id="{8F5B2321-C6E0-1C41-A446-1CCE0D22A2A7}"/>
              </a:ext>
            </a:extLst>
          </p:cNvPr>
          <p:cNvSpPr txBox="1"/>
          <p:nvPr/>
        </p:nvSpPr>
        <p:spPr>
          <a:xfrm>
            <a:off x="3020951" y="5235309"/>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28" name="TextBox 27">
            <a:extLst>
              <a:ext uri="{FF2B5EF4-FFF2-40B4-BE49-F238E27FC236}">
                <a16:creationId xmlns:a16="http://schemas.microsoft.com/office/drawing/2014/main" id="{5CE8AD52-0582-0C41-A3AD-6A25EBCE7B8D}"/>
              </a:ext>
            </a:extLst>
          </p:cNvPr>
          <p:cNvSpPr txBox="1"/>
          <p:nvPr/>
        </p:nvSpPr>
        <p:spPr>
          <a:xfrm>
            <a:off x="8730531" y="4220955"/>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spTree>
    <p:extLst>
      <p:ext uri="{BB962C8B-B14F-4D97-AF65-F5344CB8AC3E}">
        <p14:creationId xmlns:p14="http://schemas.microsoft.com/office/powerpoint/2010/main" val="3142038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Objectives</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1546411"/>
            <a:ext cx="10515601" cy="4946463"/>
          </a:xfrm>
        </p:spPr>
        <p:txBody>
          <a:bodyPr>
            <a:noAutofit/>
          </a:bodyPr>
          <a:lstStyle/>
          <a:p>
            <a:pPr marL="0" indent="0">
              <a:buNone/>
            </a:pPr>
            <a:r>
              <a:rPr lang="en-US" sz="2667" b="1" dirty="0"/>
              <a:t>You might not be building models, but you’ll use them. You should know:</a:t>
            </a:r>
          </a:p>
          <a:p>
            <a:pPr marL="514350" indent="-514350">
              <a:buFont typeface="+mj-lt"/>
              <a:buAutoNum type="arabicPeriod"/>
            </a:pPr>
            <a:r>
              <a:rPr lang="en-US" sz="2667" dirty="0"/>
              <a:t>What they can and can’t do (</a:t>
            </a:r>
            <a:r>
              <a:rPr lang="en-US" sz="2667" i="1" dirty="0"/>
              <a:t>capabilities, limitations</a:t>
            </a:r>
            <a:r>
              <a:rPr lang="en-US" sz="2667" dirty="0"/>
              <a:t>)</a:t>
            </a:r>
          </a:p>
          <a:p>
            <a:pPr marL="514350" indent="-514350">
              <a:buFont typeface="+mj-lt"/>
              <a:buAutoNum type="arabicPeriod"/>
            </a:pPr>
            <a:r>
              <a:rPr lang="en-US" sz="2667" dirty="0"/>
              <a:t>When and how much to trust their predictions (</a:t>
            </a:r>
            <a:r>
              <a:rPr lang="en-US" sz="2667" i="1" dirty="0"/>
              <a:t>evaluation</a:t>
            </a:r>
            <a:r>
              <a:rPr lang="en-US" sz="2667" dirty="0"/>
              <a:t>)</a:t>
            </a:r>
          </a:p>
          <a:p>
            <a:pPr marL="514350" indent="-514350">
              <a:buFont typeface="+mj-lt"/>
              <a:buAutoNum type="arabicPeriod"/>
            </a:pPr>
            <a:r>
              <a:rPr lang="en-US" sz="2667" dirty="0"/>
              <a:t>What’s inside the black box (</a:t>
            </a:r>
            <a:r>
              <a:rPr lang="en-US" sz="2667" i="1" dirty="0"/>
              <a:t>interpretation</a:t>
            </a:r>
            <a:r>
              <a:rPr lang="en-US" sz="2667" dirty="0"/>
              <a:t>, </a:t>
            </a:r>
            <a:r>
              <a:rPr lang="en-US" sz="2667" i="1" dirty="0"/>
              <a:t>understanding</a:t>
            </a:r>
            <a:r>
              <a:rPr lang="en-US" sz="2667" dirty="0"/>
              <a:t>)</a:t>
            </a:r>
          </a:p>
          <a:p>
            <a:pPr marL="514350" indent="-514350">
              <a:buFont typeface="+mj-lt"/>
              <a:buAutoNum type="arabicPeriod"/>
            </a:pPr>
            <a:endParaRPr lang="en-US" sz="2667" b="1" dirty="0"/>
          </a:p>
          <a:p>
            <a:pPr marL="0" indent="0">
              <a:buNone/>
            </a:pPr>
            <a:r>
              <a:rPr lang="en-US" sz="2667" b="1" dirty="0"/>
              <a:t>Equip you to:</a:t>
            </a:r>
          </a:p>
          <a:p>
            <a:pPr marL="514350" indent="-514350">
              <a:buAutoNum type="alphaLcParenBoth"/>
            </a:pPr>
            <a:r>
              <a:rPr lang="en-US" sz="2667" dirty="0"/>
              <a:t>design and manage data science research and/or QA/QI projects</a:t>
            </a:r>
          </a:p>
          <a:p>
            <a:pPr marL="514350" indent="-514350">
              <a:buAutoNum type="alphaLcParenBoth"/>
            </a:pPr>
            <a:r>
              <a:rPr lang="en-US" sz="2667" dirty="0"/>
              <a:t>collaborate and communicate effectively with data scientists</a:t>
            </a:r>
          </a:p>
          <a:p>
            <a:pPr marL="514350" indent="-514350">
              <a:buAutoNum type="alphaLcParenBoth"/>
            </a:pPr>
            <a:r>
              <a:rPr lang="en-US" sz="2667" dirty="0"/>
              <a:t>add rigor to model development and validation</a:t>
            </a:r>
          </a:p>
        </p:txBody>
      </p:sp>
    </p:spTree>
    <p:extLst>
      <p:ext uri="{BB962C8B-B14F-4D97-AF65-F5344CB8AC3E}">
        <p14:creationId xmlns:p14="http://schemas.microsoft.com/office/powerpoint/2010/main" val="3272247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43EB-D97A-A647-B55D-DFAA7CABAA68}"/>
              </a:ext>
            </a:extLst>
          </p:cNvPr>
          <p:cNvSpPr>
            <a:spLocks noGrp="1"/>
          </p:cNvSpPr>
          <p:nvPr>
            <p:ph type="title"/>
          </p:nvPr>
        </p:nvSpPr>
        <p:spPr>
          <a:xfrm>
            <a:off x="0" y="365126"/>
            <a:ext cx="12192000" cy="903582"/>
          </a:xfrm>
        </p:spPr>
        <p:txBody>
          <a:bodyPr>
            <a:normAutofit fontScale="90000"/>
          </a:bodyPr>
          <a:lstStyle/>
          <a:p>
            <a:pPr algn="ctr"/>
            <a:r>
              <a:rPr lang="en-US" dirty="0"/>
              <a:t>Traditional models (e.g. logistic regression)</a:t>
            </a:r>
            <a:br>
              <a:rPr lang="en-US" dirty="0"/>
            </a:br>
            <a:r>
              <a:rPr lang="en-US" dirty="0"/>
              <a:t>tend to work well for data like this.</a:t>
            </a:r>
          </a:p>
        </p:txBody>
      </p:sp>
      <p:sp>
        <p:nvSpPr>
          <p:cNvPr id="11" name="TextBox 10">
            <a:extLst>
              <a:ext uri="{FF2B5EF4-FFF2-40B4-BE49-F238E27FC236}">
                <a16:creationId xmlns:a16="http://schemas.microsoft.com/office/drawing/2014/main" id="{3522C4F1-C657-EA47-A958-6BC9C8AFC8F6}"/>
              </a:ext>
            </a:extLst>
          </p:cNvPr>
          <p:cNvSpPr txBox="1"/>
          <p:nvPr/>
        </p:nvSpPr>
        <p:spPr>
          <a:xfrm>
            <a:off x="8466891" y="5620090"/>
            <a:ext cx="3198636" cy="903581"/>
          </a:xfrm>
          <a:prstGeom prst="rect">
            <a:avLst/>
          </a:prstGeom>
          <a:noFill/>
        </p:spPr>
        <p:txBody>
          <a:bodyPr wrap="square" rtlCol="0">
            <a:spAutoFit/>
          </a:bodyPr>
          <a:lstStyle/>
          <a:p>
            <a:r>
              <a:rPr lang="en-US" sz="2636" dirty="0"/>
              <a:t>End goal: predict</a:t>
            </a:r>
            <a:r>
              <a:rPr lang="en-US" sz="2636" i="1" dirty="0"/>
              <a:t> </a:t>
            </a:r>
            <a:r>
              <a:rPr lang="en-US" sz="2636" dirty="0">
                <a:latin typeface="Times New Roman" panose="02020603050405020304" pitchFamily="18" charset="0"/>
                <a:cs typeface="Times New Roman" panose="02020603050405020304" pitchFamily="18" charset="0"/>
              </a:rPr>
              <a:t>odds of hospital mortality</a:t>
            </a:r>
            <a:endParaRPr lang="en-US" sz="2636" dirty="0"/>
          </a:p>
        </p:txBody>
      </p:sp>
      <p:graphicFrame>
        <p:nvGraphicFramePr>
          <p:cNvPr id="12" name="Table 11">
            <a:extLst>
              <a:ext uri="{FF2B5EF4-FFF2-40B4-BE49-F238E27FC236}">
                <a16:creationId xmlns:a16="http://schemas.microsoft.com/office/drawing/2014/main" id="{7330BF0F-64E0-9F47-A64C-360C3C7ED0DD}"/>
              </a:ext>
            </a:extLst>
          </p:cNvPr>
          <p:cNvGraphicFramePr>
            <a:graphicFrameLocks noGrp="1"/>
          </p:cNvGraphicFramePr>
          <p:nvPr/>
        </p:nvGraphicFramePr>
        <p:xfrm>
          <a:off x="1764238" y="1765845"/>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13" name="Table 12">
            <a:extLst>
              <a:ext uri="{FF2B5EF4-FFF2-40B4-BE49-F238E27FC236}">
                <a16:creationId xmlns:a16="http://schemas.microsoft.com/office/drawing/2014/main" id="{46A4145C-93C9-8E44-A49F-42688A16B578}"/>
              </a:ext>
            </a:extLst>
          </p:cNvPr>
          <p:cNvGraphicFramePr>
            <a:graphicFrameLocks noGrp="1"/>
          </p:cNvGraphicFramePr>
          <p:nvPr/>
        </p:nvGraphicFramePr>
        <p:xfrm>
          <a:off x="8587212" y="1765844"/>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
        <p:nvSpPr>
          <p:cNvPr id="16" name="TextBox 15">
            <a:extLst>
              <a:ext uri="{FF2B5EF4-FFF2-40B4-BE49-F238E27FC236}">
                <a16:creationId xmlns:a16="http://schemas.microsoft.com/office/drawing/2014/main" id="{45F1BB00-7856-7446-8C5E-2FBA67162D88}"/>
              </a:ext>
            </a:extLst>
          </p:cNvPr>
          <p:cNvSpPr txBox="1"/>
          <p:nvPr/>
        </p:nvSpPr>
        <p:spPr>
          <a:xfrm rot="18054908">
            <a:off x="246270" y="3420130"/>
            <a:ext cx="2507682" cy="497957"/>
          </a:xfrm>
          <a:prstGeom prst="rect">
            <a:avLst/>
          </a:prstGeom>
          <a:noFill/>
        </p:spPr>
        <p:txBody>
          <a:bodyPr wrap="square" rtlCol="0">
            <a:spAutoFit/>
          </a:bodyPr>
          <a:lstStyle/>
          <a:p>
            <a:pPr algn="r"/>
            <a:r>
              <a:rPr lang="en-US" sz="2636" dirty="0"/>
              <a:t>Age</a:t>
            </a:r>
          </a:p>
        </p:txBody>
      </p:sp>
      <p:sp>
        <p:nvSpPr>
          <p:cNvPr id="17" name="TextBox 16">
            <a:extLst>
              <a:ext uri="{FF2B5EF4-FFF2-40B4-BE49-F238E27FC236}">
                <a16:creationId xmlns:a16="http://schemas.microsoft.com/office/drawing/2014/main" id="{98BFDD58-EB3C-C34E-BB34-451CCAD8F698}"/>
              </a:ext>
            </a:extLst>
          </p:cNvPr>
          <p:cNvSpPr txBox="1"/>
          <p:nvPr/>
        </p:nvSpPr>
        <p:spPr>
          <a:xfrm rot="18054908">
            <a:off x="933573" y="3425118"/>
            <a:ext cx="2507682" cy="497957"/>
          </a:xfrm>
          <a:prstGeom prst="rect">
            <a:avLst/>
          </a:prstGeom>
          <a:noFill/>
        </p:spPr>
        <p:txBody>
          <a:bodyPr wrap="square" rtlCol="0">
            <a:spAutoFit/>
          </a:bodyPr>
          <a:lstStyle/>
          <a:p>
            <a:pPr algn="r"/>
            <a:r>
              <a:rPr lang="en-US" sz="2636" dirty="0"/>
              <a:t>Pulse Rate</a:t>
            </a:r>
          </a:p>
        </p:txBody>
      </p:sp>
      <p:sp>
        <p:nvSpPr>
          <p:cNvPr id="18" name="TextBox 17">
            <a:extLst>
              <a:ext uri="{FF2B5EF4-FFF2-40B4-BE49-F238E27FC236}">
                <a16:creationId xmlns:a16="http://schemas.microsoft.com/office/drawing/2014/main" id="{13818781-A770-454B-80A9-94744A7FF37F}"/>
              </a:ext>
            </a:extLst>
          </p:cNvPr>
          <p:cNvSpPr txBox="1"/>
          <p:nvPr/>
        </p:nvSpPr>
        <p:spPr>
          <a:xfrm rot="18054908">
            <a:off x="1656817" y="3422625"/>
            <a:ext cx="2507682" cy="497957"/>
          </a:xfrm>
          <a:prstGeom prst="rect">
            <a:avLst/>
          </a:prstGeom>
          <a:noFill/>
        </p:spPr>
        <p:txBody>
          <a:bodyPr wrap="square" rtlCol="0">
            <a:spAutoFit/>
          </a:bodyPr>
          <a:lstStyle/>
          <a:p>
            <a:pPr algn="r"/>
            <a:r>
              <a:rPr lang="en-US" sz="2636" dirty="0"/>
              <a:t>Mean BP</a:t>
            </a:r>
          </a:p>
        </p:txBody>
      </p:sp>
      <p:sp>
        <p:nvSpPr>
          <p:cNvPr id="19" name="TextBox 18">
            <a:extLst>
              <a:ext uri="{FF2B5EF4-FFF2-40B4-BE49-F238E27FC236}">
                <a16:creationId xmlns:a16="http://schemas.microsoft.com/office/drawing/2014/main" id="{171F8335-ECB2-7A4D-82D0-3DCE61D73934}"/>
              </a:ext>
            </a:extLst>
          </p:cNvPr>
          <p:cNvSpPr txBox="1"/>
          <p:nvPr/>
        </p:nvSpPr>
        <p:spPr>
          <a:xfrm rot="18054908">
            <a:off x="2380061" y="3422625"/>
            <a:ext cx="2507682" cy="497957"/>
          </a:xfrm>
          <a:prstGeom prst="rect">
            <a:avLst/>
          </a:prstGeom>
          <a:noFill/>
        </p:spPr>
        <p:txBody>
          <a:bodyPr wrap="square" rtlCol="0">
            <a:spAutoFit/>
          </a:bodyPr>
          <a:lstStyle/>
          <a:p>
            <a:pPr algn="r"/>
            <a:r>
              <a:rPr lang="en-US" sz="2636" dirty="0"/>
              <a:t>Temperature</a:t>
            </a:r>
          </a:p>
        </p:txBody>
      </p:sp>
      <p:sp>
        <p:nvSpPr>
          <p:cNvPr id="20" name="TextBox 19">
            <a:extLst>
              <a:ext uri="{FF2B5EF4-FFF2-40B4-BE49-F238E27FC236}">
                <a16:creationId xmlns:a16="http://schemas.microsoft.com/office/drawing/2014/main" id="{39A63E6B-5114-B340-BC65-DBD86141279A}"/>
              </a:ext>
            </a:extLst>
          </p:cNvPr>
          <p:cNvSpPr txBox="1"/>
          <p:nvPr/>
        </p:nvSpPr>
        <p:spPr>
          <a:xfrm rot="18054908">
            <a:off x="3103305" y="3422623"/>
            <a:ext cx="2507682" cy="497957"/>
          </a:xfrm>
          <a:prstGeom prst="rect">
            <a:avLst/>
          </a:prstGeom>
          <a:noFill/>
        </p:spPr>
        <p:txBody>
          <a:bodyPr wrap="square" rtlCol="0">
            <a:spAutoFit/>
          </a:bodyPr>
          <a:lstStyle/>
          <a:p>
            <a:pPr algn="r"/>
            <a:r>
              <a:rPr lang="en-US" sz="2636" dirty="0"/>
              <a:t>Respiratory Rate</a:t>
            </a:r>
          </a:p>
        </p:txBody>
      </p:sp>
      <p:sp>
        <p:nvSpPr>
          <p:cNvPr id="21" name="TextBox 20">
            <a:extLst>
              <a:ext uri="{FF2B5EF4-FFF2-40B4-BE49-F238E27FC236}">
                <a16:creationId xmlns:a16="http://schemas.microsoft.com/office/drawing/2014/main" id="{403C6FED-0EF4-B34D-9DD5-ED78AC7B4C80}"/>
              </a:ext>
            </a:extLst>
          </p:cNvPr>
          <p:cNvSpPr txBox="1"/>
          <p:nvPr/>
        </p:nvSpPr>
        <p:spPr>
          <a:xfrm rot="18054908">
            <a:off x="3826549" y="3422623"/>
            <a:ext cx="2507682" cy="497957"/>
          </a:xfrm>
          <a:prstGeom prst="rect">
            <a:avLst/>
          </a:prstGeom>
          <a:noFill/>
        </p:spPr>
        <p:txBody>
          <a:bodyPr wrap="square" rtlCol="0">
            <a:spAutoFit/>
          </a:bodyPr>
          <a:lstStyle/>
          <a:p>
            <a:pPr algn="r"/>
            <a:r>
              <a:rPr lang="en-US" sz="2636" dirty="0"/>
              <a:t>Hematocrit</a:t>
            </a:r>
          </a:p>
        </p:txBody>
      </p:sp>
      <p:sp>
        <p:nvSpPr>
          <p:cNvPr id="22" name="TextBox 21">
            <a:extLst>
              <a:ext uri="{FF2B5EF4-FFF2-40B4-BE49-F238E27FC236}">
                <a16:creationId xmlns:a16="http://schemas.microsoft.com/office/drawing/2014/main" id="{B763DE9A-E18E-2C45-B7B8-FB7AB28B149B}"/>
              </a:ext>
            </a:extLst>
          </p:cNvPr>
          <p:cNvSpPr txBox="1"/>
          <p:nvPr/>
        </p:nvSpPr>
        <p:spPr>
          <a:xfrm rot="18054908">
            <a:off x="4549793" y="3420130"/>
            <a:ext cx="2507682" cy="497957"/>
          </a:xfrm>
          <a:prstGeom prst="rect">
            <a:avLst/>
          </a:prstGeom>
          <a:noFill/>
        </p:spPr>
        <p:txBody>
          <a:bodyPr wrap="square" rtlCol="0">
            <a:spAutoFit/>
          </a:bodyPr>
          <a:lstStyle/>
          <a:p>
            <a:pPr algn="r"/>
            <a:r>
              <a:rPr lang="en-US" sz="2636" dirty="0"/>
              <a:t>WBC Count</a:t>
            </a:r>
          </a:p>
        </p:txBody>
      </p:sp>
      <p:sp>
        <p:nvSpPr>
          <p:cNvPr id="23" name="TextBox 22">
            <a:extLst>
              <a:ext uri="{FF2B5EF4-FFF2-40B4-BE49-F238E27FC236}">
                <a16:creationId xmlns:a16="http://schemas.microsoft.com/office/drawing/2014/main" id="{A174C37D-8A18-434E-873B-38FBA9E7BABB}"/>
              </a:ext>
            </a:extLst>
          </p:cNvPr>
          <p:cNvSpPr txBox="1"/>
          <p:nvPr/>
        </p:nvSpPr>
        <p:spPr>
          <a:xfrm rot="18054908">
            <a:off x="5273040" y="3422622"/>
            <a:ext cx="2507682" cy="497957"/>
          </a:xfrm>
          <a:prstGeom prst="rect">
            <a:avLst/>
          </a:prstGeom>
          <a:noFill/>
        </p:spPr>
        <p:txBody>
          <a:bodyPr wrap="square" rtlCol="0">
            <a:spAutoFit/>
          </a:bodyPr>
          <a:lstStyle/>
          <a:p>
            <a:pPr algn="r"/>
            <a:r>
              <a:rPr lang="en-US" sz="2636" dirty="0"/>
              <a:t>Creatinine</a:t>
            </a:r>
          </a:p>
        </p:txBody>
      </p:sp>
      <p:sp>
        <p:nvSpPr>
          <p:cNvPr id="25" name="TextBox 24">
            <a:extLst>
              <a:ext uri="{FF2B5EF4-FFF2-40B4-BE49-F238E27FC236}">
                <a16:creationId xmlns:a16="http://schemas.microsoft.com/office/drawing/2014/main" id="{B25DDCFB-B31B-9441-A0A6-0ACFDC31396E}"/>
              </a:ext>
            </a:extLst>
          </p:cNvPr>
          <p:cNvSpPr txBox="1"/>
          <p:nvPr/>
        </p:nvSpPr>
        <p:spPr>
          <a:xfrm rot="18054908">
            <a:off x="7031749" y="3426732"/>
            <a:ext cx="2507682" cy="497957"/>
          </a:xfrm>
          <a:prstGeom prst="rect">
            <a:avLst/>
          </a:prstGeom>
          <a:noFill/>
        </p:spPr>
        <p:txBody>
          <a:bodyPr wrap="square" rtlCol="0">
            <a:spAutoFit/>
          </a:bodyPr>
          <a:lstStyle/>
          <a:p>
            <a:pPr algn="r"/>
            <a:r>
              <a:rPr lang="en-US" sz="2636" dirty="0"/>
              <a:t>Survival</a:t>
            </a:r>
          </a:p>
        </p:txBody>
      </p:sp>
      <p:sp>
        <p:nvSpPr>
          <p:cNvPr id="26" name="Left Brace 25">
            <a:extLst>
              <a:ext uri="{FF2B5EF4-FFF2-40B4-BE49-F238E27FC236}">
                <a16:creationId xmlns:a16="http://schemas.microsoft.com/office/drawing/2014/main" id="{68AC1F47-D806-B140-9DAC-AF4EB45EDABD}"/>
              </a:ext>
            </a:extLst>
          </p:cNvPr>
          <p:cNvSpPr/>
          <p:nvPr/>
        </p:nvSpPr>
        <p:spPr>
          <a:xfrm rot="16200000">
            <a:off x="4481190" y="1980609"/>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27" name="TextBox 26">
            <a:extLst>
              <a:ext uri="{FF2B5EF4-FFF2-40B4-BE49-F238E27FC236}">
                <a16:creationId xmlns:a16="http://schemas.microsoft.com/office/drawing/2014/main" id="{8F5B2321-C6E0-1C41-A446-1CCE0D22A2A7}"/>
              </a:ext>
            </a:extLst>
          </p:cNvPr>
          <p:cNvSpPr txBox="1"/>
          <p:nvPr/>
        </p:nvSpPr>
        <p:spPr>
          <a:xfrm>
            <a:off x="3020951" y="5235309"/>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28" name="TextBox 27">
            <a:extLst>
              <a:ext uri="{FF2B5EF4-FFF2-40B4-BE49-F238E27FC236}">
                <a16:creationId xmlns:a16="http://schemas.microsoft.com/office/drawing/2014/main" id="{5CE8AD52-0582-0C41-A3AD-6A25EBCE7B8D}"/>
              </a:ext>
            </a:extLst>
          </p:cNvPr>
          <p:cNvSpPr txBox="1"/>
          <p:nvPr/>
        </p:nvSpPr>
        <p:spPr>
          <a:xfrm>
            <a:off x="8730531" y="4220955"/>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spTree>
    <p:extLst>
      <p:ext uri="{BB962C8B-B14F-4D97-AF65-F5344CB8AC3E}">
        <p14:creationId xmlns:p14="http://schemas.microsoft.com/office/powerpoint/2010/main" val="56968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52F07-E017-7847-9EF4-8928CABCB4EF}"/>
              </a:ext>
            </a:extLst>
          </p:cNvPr>
          <p:cNvSpPr>
            <a:spLocks noGrp="1"/>
          </p:cNvSpPr>
          <p:nvPr>
            <p:ph type="title"/>
          </p:nvPr>
        </p:nvSpPr>
        <p:spPr>
          <a:xfrm>
            <a:off x="284022" y="86739"/>
            <a:ext cx="11623956" cy="1325563"/>
          </a:xfrm>
        </p:spPr>
        <p:txBody>
          <a:bodyPr>
            <a:normAutofit fontScale="90000"/>
          </a:bodyPr>
          <a:lstStyle/>
          <a:p>
            <a:r>
              <a:rPr lang="en-US" dirty="0"/>
              <a:t>As the complexity of the underlying data increases, so too does the probable value added by machine learning</a:t>
            </a:r>
          </a:p>
        </p:txBody>
      </p:sp>
      <p:grpSp>
        <p:nvGrpSpPr>
          <p:cNvPr id="27" name="Group 26">
            <a:extLst>
              <a:ext uri="{FF2B5EF4-FFF2-40B4-BE49-F238E27FC236}">
                <a16:creationId xmlns:a16="http://schemas.microsoft.com/office/drawing/2014/main" id="{017D26F3-EE75-6D48-AC69-2CF64CDC433A}"/>
              </a:ext>
            </a:extLst>
          </p:cNvPr>
          <p:cNvGrpSpPr/>
          <p:nvPr/>
        </p:nvGrpSpPr>
        <p:grpSpPr>
          <a:xfrm>
            <a:off x="3355652" y="1606652"/>
            <a:ext cx="5480695" cy="4098322"/>
            <a:chOff x="3117562" y="2394553"/>
            <a:chExt cx="5480695" cy="4098322"/>
          </a:xfrm>
        </p:grpSpPr>
        <p:cxnSp>
          <p:nvCxnSpPr>
            <p:cNvPr id="4" name="Straight Arrow Connector 3">
              <a:extLst>
                <a:ext uri="{FF2B5EF4-FFF2-40B4-BE49-F238E27FC236}">
                  <a16:creationId xmlns:a16="http://schemas.microsoft.com/office/drawing/2014/main" id="{68132C2C-BB22-3D4D-B7F0-EC6A83D93FCD}"/>
                </a:ext>
              </a:extLst>
            </p:cNvPr>
            <p:cNvCxnSpPr/>
            <p:nvPr/>
          </p:nvCxnSpPr>
          <p:spPr>
            <a:xfrm>
              <a:off x="3117562" y="5970085"/>
              <a:ext cx="5393802"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5" name="Straight Arrow Connector 4">
              <a:extLst>
                <a:ext uri="{FF2B5EF4-FFF2-40B4-BE49-F238E27FC236}">
                  <a16:creationId xmlns:a16="http://schemas.microsoft.com/office/drawing/2014/main" id="{B86C9AA7-9414-5D45-9C4A-94EBA674D589}"/>
                </a:ext>
              </a:extLst>
            </p:cNvPr>
            <p:cNvCxnSpPr>
              <a:cxnSpLocks/>
            </p:cNvCxnSpPr>
            <p:nvPr/>
          </p:nvCxnSpPr>
          <p:spPr>
            <a:xfrm flipV="1">
              <a:off x="3698226" y="2532404"/>
              <a:ext cx="0" cy="3960471"/>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CABB527C-96DB-D64B-A120-98875802A220}"/>
                </a:ext>
              </a:extLst>
            </p:cNvPr>
            <p:cNvSpPr txBox="1"/>
            <p:nvPr/>
          </p:nvSpPr>
          <p:spPr>
            <a:xfrm>
              <a:off x="6836610" y="6123543"/>
              <a:ext cx="1674754" cy="369332"/>
            </a:xfrm>
            <a:prstGeom prst="rect">
              <a:avLst/>
            </a:prstGeom>
            <a:noFill/>
          </p:spPr>
          <p:txBody>
            <a:bodyPr wrap="none" rtlCol="0">
              <a:spAutoFit/>
            </a:bodyPr>
            <a:lstStyle/>
            <a:p>
              <a:r>
                <a:rPr lang="en-US" dirty="0"/>
                <a:t>data complexity</a:t>
              </a:r>
            </a:p>
          </p:txBody>
        </p:sp>
        <p:sp>
          <p:nvSpPr>
            <p:cNvPr id="7" name="TextBox 6">
              <a:extLst>
                <a:ext uri="{FF2B5EF4-FFF2-40B4-BE49-F238E27FC236}">
                  <a16:creationId xmlns:a16="http://schemas.microsoft.com/office/drawing/2014/main" id="{3DFE1596-D4F2-F945-8ECC-6B3DBFC8B562}"/>
                </a:ext>
              </a:extLst>
            </p:cNvPr>
            <p:cNvSpPr txBox="1"/>
            <p:nvPr/>
          </p:nvSpPr>
          <p:spPr>
            <a:xfrm rot="16200000">
              <a:off x="1660464" y="3937414"/>
              <a:ext cx="3283528" cy="369332"/>
            </a:xfrm>
            <a:prstGeom prst="rect">
              <a:avLst/>
            </a:prstGeom>
            <a:noFill/>
          </p:spPr>
          <p:txBody>
            <a:bodyPr wrap="none" rtlCol="0">
              <a:spAutoFit/>
            </a:bodyPr>
            <a:lstStyle/>
            <a:p>
              <a:r>
                <a:rPr lang="en-US" dirty="0"/>
                <a:t>value added by machine learning</a:t>
              </a:r>
            </a:p>
          </p:txBody>
        </p:sp>
        <p:sp>
          <p:nvSpPr>
            <p:cNvPr id="8" name="Oval 7">
              <a:extLst>
                <a:ext uri="{FF2B5EF4-FFF2-40B4-BE49-F238E27FC236}">
                  <a16:creationId xmlns:a16="http://schemas.microsoft.com/office/drawing/2014/main" id="{1116C916-3EF4-8D4D-8A23-56EE0B69ACCE}"/>
                </a:ext>
              </a:extLst>
            </p:cNvPr>
            <p:cNvSpPr/>
            <p:nvPr/>
          </p:nvSpPr>
          <p:spPr>
            <a:xfrm>
              <a:off x="5890211" y="2501028"/>
              <a:ext cx="1571826" cy="1116953"/>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t>image analysis</a:t>
              </a:r>
            </a:p>
            <a:p>
              <a:pPr algn="ctr"/>
              <a:r>
                <a:rPr lang="en-US" sz="1200" dirty="0"/>
                <a:t>(radiology, pathology)</a:t>
              </a:r>
            </a:p>
          </p:txBody>
        </p:sp>
        <p:sp>
          <p:nvSpPr>
            <p:cNvPr id="9" name="Oval 8">
              <a:extLst>
                <a:ext uri="{FF2B5EF4-FFF2-40B4-BE49-F238E27FC236}">
                  <a16:creationId xmlns:a16="http://schemas.microsoft.com/office/drawing/2014/main" id="{E8AE9224-B23D-D64C-881D-7FE9EB6536CB}"/>
                </a:ext>
              </a:extLst>
            </p:cNvPr>
            <p:cNvSpPr/>
            <p:nvPr/>
          </p:nvSpPr>
          <p:spPr>
            <a:xfrm>
              <a:off x="6814705" y="3260455"/>
              <a:ext cx="1783552" cy="1116952"/>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a:t>natural language processing (clinical notes)</a:t>
              </a:r>
            </a:p>
          </p:txBody>
        </p:sp>
        <p:sp>
          <p:nvSpPr>
            <p:cNvPr id="10" name="Oval 9">
              <a:extLst>
                <a:ext uri="{FF2B5EF4-FFF2-40B4-BE49-F238E27FC236}">
                  <a16:creationId xmlns:a16="http://schemas.microsoft.com/office/drawing/2014/main" id="{12C0BA5C-9DCA-E541-A9BB-6950AC0A1BB7}"/>
                </a:ext>
              </a:extLst>
            </p:cNvPr>
            <p:cNvSpPr/>
            <p:nvPr/>
          </p:nvSpPr>
          <p:spPr>
            <a:xfrm>
              <a:off x="4622721" y="4198007"/>
              <a:ext cx="1930836" cy="979714"/>
            </a:xfrm>
            <a:prstGeom prst="ellipse">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r>
                <a:rPr lang="en-US" sz="1200" dirty="0"/>
                <a:t>structured EHR or registry data</a:t>
              </a:r>
            </a:p>
          </p:txBody>
        </p:sp>
        <p:sp>
          <p:nvSpPr>
            <p:cNvPr id="11" name="Oval 10">
              <a:extLst>
                <a:ext uri="{FF2B5EF4-FFF2-40B4-BE49-F238E27FC236}">
                  <a16:creationId xmlns:a16="http://schemas.microsoft.com/office/drawing/2014/main" id="{29312BA7-8071-0642-A3BD-6180630EB8DD}"/>
                </a:ext>
              </a:extLst>
            </p:cNvPr>
            <p:cNvSpPr/>
            <p:nvPr/>
          </p:nvSpPr>
          <p:spPr>
            <a:xfrm>
              <a:off x="4067558" y="4909150"/>
              <a:ext cx="1184782" cy="881554"/>
            </a:xfrm>
            <a:prstGeom prst="ellipse">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t>curated clinical datasets</a:t>
              </a:r>
            </a:p>
          </p:txBody>
        </p:sp>
        <p:sp>
          <p:nvSpPr>
            <p:cNvPr id="12" name="Oval 11">
              <a:extLst>
                <a:ext uri="{FF2B5EF4-FFF2-40B4-BE49-F238E27FC236}">
                  <a16:creationId xmlns:a16="http://schemas.microsoft.com/office/drawing/2014/main" id="{250322C2-3742-E643-B3F1-007E62D030DD}"/>
                </a:ext>
              </a:extLst>
            </p:cNvPr>
            <p:cNvSpPr/>
            <p:nvPr/>
          </p:nvSpPr>
          <p:spPr>
            <a:xfrm>
              <a:off x="7267241" y="2394553"/>
              <a:ext cx="1331016" cy="979714"/>
            </a:xfrm>
            <a:prstGeom prst="ellipse">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a:t>fusion of multiple modalities</a:t>
              </a:r>
            </a:p>
          </p:txBody>
        </p:sp>
        <p:cxnSp>
          <p:nvCxnSpPr>
            <p:cNvPr id="13" name="Straight Connector 12">
              <a:extLst>
                <a:ext uri="{FF2B5EF4-FFF2-40B4-BE49-F238E27FC236}">
                  <a16:creationId xmlns:a16="http://schemas.microsoft.com/office/drawing/2014/main" id="{16251138-27EC-CC4E-BF5F-7B349D813F11}"/>
                </a:ext>
              </a:extLst>
            </p:cNvPr>
            <p:cNvCxnSpPr>
              <a:cxnSpLocks/>
            </p:cNvCxnSpPr>
            <p:nvPr/>
          </p:nvCxnSpPr>
          <p:spPr>
            <a:xfrm>
              <a:off x="4255325" y="4150794"/>
              <a:ext cx="0" cy="11991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A2656DB-6517-3548-AE67-744B57D2497A}"/>
                </a:ext>
              </a:extLst>
            </p:cNvPr>
            <p:cNvSpPr txBox="1"/>
            <p:nvPr/>
          </p:nvSpPr>
          <p:spPr>
            <a:xfrm>
              <a:off x="4067375" y="3904573"/>
              <a:ext cx="1208985" cy="246221"/>
            </a:xfrm>
            <a:prstGeom prst="rect">
              <a:avLst/>
            </a:prstGeom>
            <a:noFill/>
          </p:spPr>
          <p:txBody>
            <a:bodyPr wrap="none" rtlCol="0">
              <a:spAutoFit/>
            </a:bodyPr>
            <a:lstStyle/>
            <a:p>
              <a:r>
                <a:rPr lang="en-US" sz="1000" dirty="0"/>
                <a:t>Christodoulou </a:t>
              </a:r>
              <a:r>
                <a:rPr lang="en-US" sz="1000" i="1" dirty="0"/>
                <a:t>et al.</a:t>
              </a:r>
            </a:p>
          </p:txBody>
        </p:sp>
        <p:cxnSp>
          <p:nvCxnSpPr>
            <p:cNvPr id="15" name="Straight Connector 14">
              <a:extLst>
                <a:ext uri="{FF2B5EF4-FFF2-40B4-BE49-F238E27FC236}">
                  <a16:creationId xmlns:a16="http://schemas.microsoft.com/office/drawing/2014/main" id="{9269DF69-F6E2-9A40-AF14-790D30A47783}"/>
                </a:ext>
              </a:extLst>
            </p:cNvPr>
            <p:cNvCxnSpPr>
              <a:cxnSpLocks/>
              <a:stCxn id="16" idx="0"/>
            </p:cNvCxnSpPr>
            <p:nvPr/>
          </p:nvCxnSpPr>
          <p:spPr>
            <a:xfrm flipH="1" flipV="1">
              <a:off x="5634524" y="4995547"/>
              <a:ext cx="342504" cy="4972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2B8E258-CD82-7F43-9B8A-FAEC2D80EFA8}"/>
                </a:ext>
              </a:extLst>
            </p:cNvPr>
            <p:cNvSpPr txBox="1"/>
            <p:nvPr/>
          </p:nvSpPr>
          <p:spPr>
            <a:xfrm>
              <a:off x="5588139" y="5492827"/>
              <a:ext cx="777777" cy="246221"/>
            </a:xfrm>
            <a:prstGeom prst="rect">
              <a:avLst/>
            </a:prstGeom>
            <a:noFill/>
          </p:spPr>
          <p:txBody>
            <a:bodyPr wrap="none" rtlCol="0">
              <a:spAutoFit/>
            </a:bodyPr>
            <a:lstStyle/>
            <a:p>
              <a:r>
                <a:rPr lang="en-US" sz="1000" dirty="0" err="1"/>
                <a:t>Khera</a:t>
              </a:r>
              <a:r>
                <a:rPr lang="en-US" sz="1000" dirty="0"/>
                <a:t> </a:t>
              </a:r>
              <a:r>
                <a:rPr lang="en-US" sz="1000" i="1" dirty="0"/>
                <a:t>et al.</a:t>
              </a:r>
            </a:p>
          </p:txBody>
        </p:sp>
        <p:cxnSp>
          <p:nvCxnSpPr>
            <p:cNvPr id="17" name="Straight Connector 16">
              <a:extLst>
                <a:ext uri="{FF2B5EF4-FFF2-40B4-BE49-F238E27FC236}">
                  <a16:creationId xmlns:a16="http://schemas.microsoft.com/office/drawing/2014/main" id="{C5C9483D-E95E-C946-B44E-F46528630090}"/>
                </a:ext>
              </a:extLst>
            </p:cNvPr>
            <p:cNvCxnSpPr>
              <a:cxnSpLocks/>
              <a:endCxn id="18" idx="3"/>
            </p:cNvCxnSpPr>
            <p:nvPr/>
          </p:nvCxnSpPr>
          <p:spPr>
            <a:xfrm flipH="1" flipV="1">
              <a:off x="5056931" y="3044060"/>
              <a:ext cx="1074090" cy="365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7D26D242-5FCC-C140-94BF-4474182B27DD}"/>
                </a:ext>
              </a:extLst>
            </p:cNvPr>
            <p:cNvSpPr txBox="1"/>
            <p:nvPr/>
          </p:nvSpPr>
          <p:spPr>
            <a:xfrm>
              <a:off x="4067558" y="2920949"/>
              <a:ext cx="989373" cy="246221"/>
            </a:xfrm>
            <a:prstGeom prst="rect">
              <a:avLst/>
            </a:prstGeom>
            <a:noFill/>
          </p:spPr>
          <p:txBody>
            <a:bodyPr wrap="none" rtlCol="0">
              <a:spAutoFit/>
            </a:bodyPr>
            <a:lstStyle/>
            <a:p>
              <a:r>
                <a:rPr lang="en-US" sz="1000" dirty="0"/>
                <a:t>McKinney </a:t>
              </a:r>
              <a:r>
                <a:rPr lang="en-US" sz="1000" i="1" dirty="0"/>
                <a:t>et al.</a:t>
              </a:r>
            </a:p>
          </p:txBody>
        </p:sp>
        <p:sp>
          <p:nvSpPr>
            <p:cNvPr id="19" name="Oval 18">
              <a:extLst>
                <a:ext uri="{FF2B5EF4-FFF2-40B4-BE49-F238E27FC236}">
                  <a16:creationId xmlns:a16="http://schemas.microsoft.com/office/drawing/2014/main" id="{DEDEE7AF-047E-F441-BE2B-57321A0E47E9}"/>
                </a:ext>
              </a:extLst>
            </p:cNvPr>
            <p:cNvSpPr/>
            <p:nvPr/>
          </p:nvSpPr>
          <p:spPr>
            <a:xfrm>
              <a:off x="5588139" y="3437337"/>
              <a:ext cx="1431855" cy="979714"/>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clinical and digital health time series</a:t>
              </a:r>
            </a:p>
          </p:txBody>
        </p:sp>
        <p:sp>
          <p:nvSpPr>
            <p:cNvPr id="20" name="TextBox 19">
              <a:extLst>
                <a:ext uri="{FF2B5EF4-FFF2-40B4-BE49-F238E27FC236}">
                  <a16:creationId xmlns:a16="http://schemas.microsoft.com/office/drawing/2014/main" id="{55D6BAC2-EB8C-CF45-A449-7C8579B7AA9B}"/>
                </a:ext>
              </a:extLst>
            </p:cNvPr>
            <p:cNvSpPr txBox="1"/>
            <p:nvPr/>
          </p:nvSpPr>
          <p:spPr>
            <a:xfrm>
              <a:off x="6771977" y="5084268"/>
              <a:ext cx="938077" cy="246221"/>
            </a:xfrm>
            <a:prstGeom prst="rect">
              <a:avLst/>
            </a:prstGeom>
            <a:noFill/>
          </p:spPr>
          <p:txBody>
            <a:bodyPr wrap="none" rtlCol="0">
              <a:spAutoFit/>
            </a:bodyPr>
            <a:lstStyle/>
            <a:p>
              <a:r>
                <a:rPr lang="en-US" sz="1000" dirty="0"/>
                <a:t>K. Huang </a:t>
              </a:r>
              <a:r>
                <a:rPr lang="en-US" sz="1000" i="1" dirty="0"/>
                <a:t>et al.</a:t>
              </a:r>
            </a:p>
          </p:txBody>
        </p:sp>
        <p:cxnSp>
          <p:nvCxnSpPr>
            <p:cNvPr id="21" name="Straight Connector 20">
              <a:extLst>
                <a:ext uri="{FF2B5EF4-FFF2-40B4-BE49-F238E27FC236}">
                  <a16:creationId xmlns:a16="http://schemas.microsoft.com/office/drawing/2014/main" id="{D12F5FD3-5A4D-C44A-BB39-527133739B8C}"/>
                </a:ext>
              </a:extLst>
            </p:cNvPr>
            <p:cNvCxnSpPr>
              <a:cxnSpLocks/>
              <a:endCxn id="20" idx="0"/>
            </p:cNvCxnSpPr>
            <p:nvPr/>
          </p:nvCxnSpPr>
          <p:spPr>
            <a:xfrm flipH="1">
              <a:off x="7241016" y="4198007"/>
              <a:ext cx="469038" cy="886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C0E469B-2829-7C47-A2DB-4C9592F3FB74}"/>
                </a:ext>
              </a:extLst>
            </p:cNvPr>
            <p:cNvSpPr txBox="1"/>
            <p:nvPr/>
          </p:nvSpPr>
          <p:spPr>
            <a:xfrm>
              <a:off x="7664010" y="4668585"/>
              <a:ext cx="930063" cy="246221"/>
            </a:xfrm>
            <a:prstGeom prst="rect">
              <a:avLst/>
            </a:prstGeom>
            <a:noFill/>
          </p:spPr>
          <p:txBody>
            <a:bodyPr wrap="none" rtlCol="0">
              <a:spAutoFit/>
            </a:bodyPr>
            <a:lstStyle/>
            <a:p>
              <a:r>
                <a:rPr lang="en-US" sz="1000" dirty="0"/>
                <a:t>S. Huang </a:t>
              </a:r>
              <a:r>
                <a:rPr lang="en-US" sz="1000" i="1" dirty="0"/>
                <a:t>et al.</a:t>
              </a:r>
            </a:p>
          </p:txBody>
        </p:sp>
        <p:cxnSp>
          <p:nvCxnSpPr>
            <p:cNvPr id="23" name="Straight Connector 22">
              <a:extLst>
                <a:ext uri="{FF2B5EF4-FFF2-40B4-BE49-F238E27FC236}">
                  <a16:creationId xmlns:a16="http://schemas.microsoft.com/office/drawing/2014/main" id="{E9768609-4357-314C-8ED8-462E1D6E340F}"/>
                </a:ext>
              </a:extLst>
            </p:cNvPr>
            <p:cNvCxnSpPr>
              <a:cxnSpLocks/>
            </p:cNvCxnSpPr>
            <p:nvPr/>
          </p:nvCxnSpPr>
          <p:spPr>
            <a:xfrm flipH="1">
              <a:off x="8381011" y="2903540"/>
              <a:ext cx="1" cy="176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F3CAA1C-4549-3A49-B851-3DCB34504A30}"/>
                </a:ext>
              </a:extLst>
            </p:cNvPr>
            <p:cNvSpPr txBox="1"/>
            <p:nvPr/>
          </p:nvSpPr>
          <p:spPr>
            <a:xfrm>
              <a:off x="4067375" y="3404597"/>
              <a:ext cx="734496" cy="246221"/>
            </a:xfrm>
            <a:prstGeom prst="rect">
              <a:avLst/>
            </a:prstGeom>
            <a:noFill/>
          </p:spPr>
          <p:txBody>
            <a:bodyPr wrap="none" rtlCol="0">
              <a:spAutoFit/>
            </a:bodyPr>
            <a:lstStyle/>
            <a:p>
              <a:r>
                <a:rPr lang="en-US" sz="1000" dirty="0"/>
                <a:t>Craik </a:t>
              </a:r>
              <a:r>
                <a:rPr lang="en-US" sz="1000" i="1" dirty="0"/>
                <a:t>et al.</a:t>
              </a:r>
            </a:p>
          </p:txBody>
        </p:sp>
        <p:cxnSp>
          <p:nvCxnSpPr>
            <p:cNvPr id="25" name="Straight Connector 24">
              <a:extLst>
                <a:ext uri="{FF2B5EF4-FFF2-40B4-BE49-F238E27FC236}">
                  <a16:creationId xmlns:a16="http://schemas.microsoft.com/office/drawing/2014/main" id="{A3DE771E-5BAF-A74F-826C-F48DF1489DC1}"/>
                </a:ext>
              </a:extLst>
            </p:cNvPr>
            <p:cNvCxnSpPr>
              <a:cxnSpLocks/>
              <a:endCxn id="24" idx="3"/>
            </p:cNvCxnSpPr>
            <p:nvPr/>
          </p:nvCxnSpPr>
          <p:spPr>
            <a:xfrm flipH="1" flipV="1">
              <a:off x="4801871" y="3527708"/>
              <a:ext cx="965418" cy="39781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 name="Rectangle 2">
            <a:extLst>
              <a:ext uri="{FF2B5EF4-FFF2-40B4-BE49-F238E27FC236}">
                <a16:creationId xmlns:a16="http://schemas.microsoft.com/office/drawing/2014/main" id="{EC48033B-E179-CB49-A9ED-E828FB16EFC8}"/>
              </a:ext>
            </a:extLst>
          </p:cNvPr>
          <p:cNvSpPr/>
          <p:nvPr/>
        </p:nvSpPr>
        <p:spPr>
          <a:xfrm>
            <a:off x="2308654" y="6109730"/>
            <a:ext cx="7574691" cy="646331"/>
          </a:xfrm>
          <a:prstGeom prst="rect">
            <a:avLst/>
          </a:prstGeom>
        </p:spPr>
        <p:txBody>
          <a:bodyPr wrap="square">
            <a:spAutoFit/>
          </a:bodyPr>
          <a:lstStyle/>
          <a:p>
            <a:pPr algn="ctr"/>
            <a:r>
              <a:rPr lang="en-US" b="1" dirty="0"/>
              <a:t>Simple models</a:t>
            </a:r>
            <a:r>
              <a:rPr lang="en-US" dirty="0"/>
              <a:t> based on clinical variables remain highly relevant</a:t>
            </a:r>
          </a:p>
          <a:p>
            <a:pPr algn="ctr"/>
            <a:r>
              <a:rPr lang="en-US" dirty="0"/>
              <a:t>*Use the simplest model that gets the job done*</a:t>
            </a:r>
          </a:p>
        </p:txBody>
      </p:sp>
    </p:spTree>
    <p:extLst>
      <p:ext uri="{BB962C8B-B14F-4D97-AF65-F5344CB8AC3E}">
        <p14:creationId xmlns:p14="http://schemas.microsoft.com/office/powerpoint/2010/main" val="591022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Logistics</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2186609"/>
            <a:ext cx="10515601" cy="4306266"/>
          </a:xfrm>
        </p:spPr>
        <p:txBody>
          <a:bodyPr>
            <a:noAutofit/>
          </a:bodyPr>
          <a:lstStyle/>
          <a:p>
            <a:r>
              <a:rPr lang="en-US" sz="3600" dirty="0">
                <a:hlinkClick r:id="rId3"/>
              </a:rPr>
              <a:t>Let’s take a look at the website</a:t>
            </a:r>
            <a:endParaRPr lang="en-US" sz="3600" dirty="0"/>
          </a:p>
          <a:p>
            <a:endParaRPr lang="en-US" sz="3600" dirty="0"/>
          </a:p>
          <a:p>
            <a:r>
              <a:rPr lang="en-US" sz="3600" dirty="0"/>
              <a:t>Questions &amp; discussion about course requirements, materials, or activities</a:t>
            </a:r>
          </a:p>
          <a:p>
            <a:endParaRPr lang="en-US" sz="3600" dirty="0"/>
          </a:p>
          <a:p>
            <a:r>
              <a:rPr lang="en-US" sz="3600" dirty="0"/>
              <a:t>Contact me: </a:t>
            </a:r>
            <a:r>
              <a:rPr lang="en-US" sz="3600" dirty="0">
                <a:hlinkClick r:id="rId4"/>
              </a:rPr>
              <a:t>m.engelhard@duke.edu</a:t>
            </a:r>
            <a:endParaRPr lang="en-US" sz="3600" dirty="0"/>
          </a:p>
          <a:p>
            <a:endParaRPr lang="en-US" sz="3600" dirty="0"/>
          </a:p>
        </p:txBody>
      </p:sp>
    </p:spTree>
    <p:extLst>
      <p:ext uri="{BB962C8B-B14F-4D97-AF65-F5344CB8AC3E}">
        <p14:creationId xmlns:p14="http://schemas.microsoft.com/office/powerpoint/2010/main" val="3743796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66F3C77-C9BE-2D7A-9EBD-638F568639A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277470"/>
            <a:ext cx="6118492" cy="5688106"/>
          </a:xfrm>
          <a:prstGeom prst="rect">
            <a:avLst/>
          </a:prstGeom>
          <a:ln w="38100">
            <a:solidFill>
              <a:schemeClr val="tx1"/>
            </a:solidFill>
          </a:ln>
        </p:spPr>
      </p:pic>
      <p:pic>
        <p:nvPicPr>
          <p:cNvPr id="3" name="Picture 2">
            <a:extLst>
              <a:ext uri="{FF2B5EF4-FFF2-40B4-BE49-F238E27FC236}">
                <a16:creationId xmlns:a16="http://schemas.microsoft.com/office/drawing/2014/main" id="{ADBDA307-9994-6966-68BC-7022867B27D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1" y="-1579792"/>
            <a:ext cx="6118491" cy="4584210"/>
          </a:xfrm>
          <a:prstGeom prst="rect">
            <a:avLst/>
          </a:prstGeom>
          <a:ln w="38100">
            <a:solidFill>
              <a:schemeClr val="tx1"/>
            </a:solidFill>
          </a:ln>
        </p:spPr>
      </p:pic>
      <p:pic>
        <p:nvPicPr>
          <p:cNvPr id="2" name="Picture 1">
            <a:extLst>
              <a:ext uri="{FF2B5EF4-FFF2-40B4-BE49-F238E27FC236}">
                <a16:creationId xmlns:a16="http://schemas.microsoft.com/office/drawing/2014/main" id="{17DEB326-C15F-A147-990A-E3803E675F3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096000" y="-635000"/>
            <a:ext cx="6096000" cy="8128000"/>
          </a:xfrm>
          <a:prstGeom prst="rect">
            <a:avLst/>
          </a:prstGeom>
          <a:ln w="38100">
            <a:solidFill>
              <a:schemeClr val="tx1"/>
            </a:solidFill>
          </a:ln>
        </p:spPr>
      </p:pic>
    </p:spTree>
    <p:extLst>
      <p:ext uri="{BB962C8B-B14F-4D97-AF65-F5344CB8AC3E}">
        <p14:creationId xmlns:p14="http://schemas.microsoft.com/office/powerpoint/2010/main" val="2289897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67D56-9B2B-F04F-A4B7-44AE1BB420A2}"/>
              </a:ext>
            </a:extLst>
          </p:cNvPr>
          <p:cNvSpPr>
            <a:spLocks noGrp="1"/>
          </p:cNvSpPr>
          <p:nvPr>
            <p:ph type="title"/>
          </p:nvPr>
        </p:nvSpPr>
        <p:spPr>
          <a:xfrm>
            <a:off x="831850" y="1709738"/>
            <a:ext cx="10515600" cy="2310933"/>
          </a:xfrm>
        </p:spPr>
        <p:txBody>
          <a:bodyPr/>
          <a:lstStyle/>
          <a:p>
            <a:r>
              <a:rPr lang="en-US" dirty="0"/>
              <a:t>Introductions!</a:t>
            </a:r>
          </a:p>
        </p:txBody>
      </p:sp>
      <p:sp>
        <p:nvSpPr>
          <p:cNvPr id="3" name="Text Placeholder 2">
            <a:extLst>
              <a:ext uri="{FF2B5EF4-FFF2-40B4-BE49-F238E27FC236}">
                <a16:creationId xmlns:a16="http://schemas.microsoft.com/office/drawing/2014/main" id="{8C5B54DB-5252-AB4C-9AD7-3C519F3FC1C6}"/>
              </a:ext>
            </a:extLst>
          </p:cNvPr>
          <p:cNvSpPr>
            <a:spLocks noGrp="1"/>
          </p:cNvSpPr>
          <p:nvPr>
            <p:ph type="body" idx="1"/>
          </p:nvPr>
        </p:nvSpPr>
        <p:spPr>
          <a:xfrm>
            <a:off x="831849" y="4248895"/>
            <a:ext cx="11254133" cy="2310932"/>
          </a:xfrm>
        </p:spPr>
        <p:txBody>
          <a:bodyPr>
            <a:normAutofit/>
          </a:bodyPr>
          <a:lstStyle/>
          <a:p>
            <a:r>
              <a:rPr lang="en-US" dirty="0"/>
              <a:t>your name</a:t>
            </a:r>
          </a:p>
          <a:p>
            <a:r>
              <a:rPr lang="en-US" dirty="0"/>
              <a:t>+ your role either just before </a:t>
            </a:r>
            <a:r>
              <a:rPr lang="en-US" dirty="0" err="1"/>
              <a:t>MMCi</a:t>
            </a:r>
            <a:r>
              <a:rPr lang="en-US" dirty="0"/>
              <a:t> or outside of </a:t>
            </a:r>
            <a:r>
              <a:rPr lang="en-US" dirty="0" err="1"/>
              <a:t>MMCi</a:t>
            </a:r>
            <a:endParaRPr lang="en-US" dirty="0"/>
          </a:p>
          <a:p>
            <a:r>
              <a:rPr lang="en-US" dirty="0"/>
              <a:t>+ any other fact about yourself (e.g. a typical breakfast, last tv show you watched)</a:t>
            </a:r>
          </a:p>
          <a:p>
            <a:r>
              <a:rPr lang="en-US" dirty="0"/>
              <a:t>+ how you feel about the effects DS/ML/AI will have on health</a:t>
            </a:r>
          </a:p>
          <a:p>
            <a:r>
              <a:rPr lang="en-US" dirty="0"/>
              <a:t>   </a:t>
            </a:r>
            <a:r>
              <a:rPr lang="en-US" sz="2000" dirty="0"/>
              <a:t>(excited, worried, both, something else)</a:t>
            </a:r>
            <a:endParaRPr lang="en-US" dirty="0"/>
          </a:p>
        </p:txBody>
      </p:sp>
    </p:spTree>
    <p:extLst>
      <p:ext uri="{BB962C8B-B14F-4D97-AF65-F5344CB8AC3E}">
        <p14:creationId xmlns:p14="http://schemas.microsoft.com/office/powerpoint/2010/main" val="3463352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Overview</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1425645"/>
            <a:ext cx="10515601" cy="5067230"/>
          </a:xfrm>
        </p:spPr>
        <p:txBody>
          <a:bodyPr>
            <a:noAutofit/>
          </a:bodyPr>
          <a:lstStyle/>
          <a:p>
            <a:pPr marL="0" indent="0">
              <a:buNone/>
            </a:pPr>
            <a:r>
              <a:rPr lang="en-US" sz="2667" b="1" dirty="0"/>
              <a:t>We will learn about state-of-the-art data science techniques that have changed or will change clinical practice.</a:t>
            </a:r>
          </a:p>
          <a:p>
            <a:endParaRPr lang="en-US" sz="2667" dirty="0"/>
          </a:p>
          <a:p>
            <a:pPr lvl="1"/>
            <a:r>
              <a:rPr lang="en-US" sz="2667" dirty="0"/>
              <a:t>How are these techniques different from what has come before?</a:t>
            </a:r>
          </a:p>
          <a:p>
            <a:pPr lvl="1"/>
            <a:r>
              <a:rPr lang="en-US" sz="2667" dirty="0"/>
              <a:t>How are they the same?</a:t>
            </a:r>
          </a:p>
          <a:p>
            <a:pPr lvl="1"/>
            <a:r>
              <a:rPr lang="en-US" sz="2667" u="sng" dirty="0"/>
              <a:t>What do you need to know to use them effectively and responsibly</a:t>
            </a:r>
            <a:r>
              <a:rPr lang="en-US" sz="2667" dirty="0"/>
              <a:t>?</a:t>
            </a:r>
          </a:p>
          <a:p>
            <a:pPr lvl="1"/>
            <a:endParaRPr lang="en-US" sz="2667" dirty="0"/>
          </a:p>
          <a:p>
            <a:pPr marL="0" indent="0">
              <a:buNone/>
            </a:pPr>
            <a:r>
              <a:rPr lang="en-US" sz="2667" u="sng" dirty="0"/>
              <a:t>I know that most of you are NOT going to be data scientists</a:t>
            </a:r>
            <a:r>
              <a:rPr lang="en-US" sz="2667" dirty="0"/>
              <a:t>. </a:t>
            </a:r>
          </a:p>
          <a:p>
            <a:pPr marL="0" indent="0">
              <a:buNone/>
            </a:pPr>
            <a:r>
              <a:rPr lang="en-US" sz="2400" dirty="0"/>
              <a:t>But you </a:t>
            </a:r>
            <a:r>
              <a:rPr lang="en-US" sz="2400" i="1" dirty="0"/>
              <a:t>will</a:t>
            </a:r>
            <a:r>
              <a:rPr lang="en-US" sz="2400" dirty="0"/>
              <a:t> work with data scientists, and you </a:t>
            </a:r>
            <a:r>
              <a:rPr lang="en-US" sz="2400" i="1" dirty="0"/>
              <a:t>will</a:t>
            </a:r>
            <a:r>
              <a:rPr lang="en-US" sz="2400" dirty="0"/>
              <a:t> have to make decisions about what models to use and how to use them. It is important to know enough to get in the weeds with the data scientists, because if applied/evaluated incorrectly, these models are certain to be unhelpful and </a:t>
            </a:r>
            <a:r>
              <a:rPr lang="en-US" sz="2400" i="1" dirty="0"/>
              <a:t>likely to be harmful</a:t>
            </a:r>
            <a:r>
              <a:rPr lang="en-US" sz="2400" dirty="0"/>
              <a:t>.</a:t>
            </a:r>
            <a:endParaRPr lang="en-US" sz="2400" u="sng" dirty="0"/>
          </a:p>
        </p:txBody>
      </p:sp>
    </p:spTree>
    <p:extLst>
      <p:ext uri="{BB962C8B-B14F-4D97-AF65-F5344CB8AC3E}">
        <p14:creationId xmlns:p14="http://schemas.microsoft.com/office/powerpoint/2010/main" val="1812929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5DEB8-69F3-DC4B-95BB-55E130CFDC9E}"/>
              </a:ext>
            </a:extLst>
          </p:cNvPr>
          <p:cNvSpPr>
            <a:spLocks noGrp="1"/>
          </p:cNvSpPr>
          <p:nvPr>
            <p:ph type="title"/>
          </p:nvPr>
        </p:nvSpPr>
        <p:spPr/>
        <p:txBody>
          <a:bodyPr/>
          <a:lstStyle/>
          <a:p>
            <a:r>
              <a:rPr lang="en-US" dirty="0"/>
              <a:t>A Brief Tour of DS in 2023</a:t>
            </a:r>
          </a:p>
        </p:txBody>
      </p:sp>
      <p:sp>
        <p:nvSpPr>
          <p:cNvPr id="3" name="Text Placeholder 2">
            <a:extLst>
              <a:ext uri="{FF2B5EF4-FFF2-40B4-BE49-F238E27FC236}">
                <a16:creationId xmlns:a16="http://schemas.microsoft.com/office/drawing/2014/main" id="{1F689554-ED50-3546-A59F-D877204B45F3}"/>
              </a:ext>
            </a:extLst>
          </p:cNvPr>
          <p:cNvSpPr>
            <a:spLocks noGrp="1"/>
          </p:cNvSpPr>
          <p:nvPr>
            <p:ph type="body" idx="1"/>
          </p:nvPr>
        </p:nvSpPr>
        <p:spPr/>
        <p:txBody>
          <a:bodyPr/>
          <a:lstStyle/>
          <a:p>
            <a:r>
              <a:rPr lang="en-US" dirty="0"/>
              <a:t>General Application -&gt; Biomedical Application</a:t>
            </a:r>
          </a:p>
        </p:txBody>
      </p:sp>
    </p:spTree>
    <p:extLst>
      <p:ext uri="{BB962C8B-B14F-4D97-AF65-F5344CB8AC3E}">
        <p14:creationId xmlns:p14="http://schemas.microsoft.com/office/powerpoint/2010/main" val="1829639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DBF3C-265C-D842-A83D-006324BA997E}"/>
              </a:ext>
            </a:extLst>
          </p:cNvPr>
          <p:cNvSpPr>
            <a:spLocks noGrp="1"/>
          </p:cNvSpPr>
          <p:nvPr>
            <p:ph type="title"/>
          </p:nvPr>
        </p:nvSpPr>
        <p:spPr/>
        <p:txBody>
          <a:bodyPr/>
          <a:lstStyle/>
          <a:p>
            <a:r>
              <a:rPr lang="en-US" dirty="0"/>
              <a:t>10,000-foot view of machine learning in 2023</a:t>
            </a:r>
          </a:p>
        </p:txBody>
      </p:sp>
      <p:sp>
        <p:nvSpPr>
          <p:cNvPr id="3" name="Content Placeholder 2">
            <a:extLst>
              <a:ext uri="{FF2B5EF4-FFF2-40B4-BE49-F238E27FC236}">
                <a16:creationId xmlns:a16="http://schemas.microsoft.com/office/drawing/2014/main" id="{0DCE9427-1C27-4B4D-A09A-616D75E6B259}"/>
              </a:ext>
            </a:extLst>
          </p:cNvPr>
          <p:cNvSpPr>
            <a:spLocks noGrp="1"/>
          </p:cNvSpPr>
          <p:nvPr>
            <p:ph idx="1"/>
          </p:nvPr>
        </p:nvSpPr>
        <p:spPr>
          <a:xfrm>
            <a:off x="838200" y="1806783"/>
            <a:ext cx="10515600" cy="4667250"/>
          </a:xfrm>
        </p:spPr>
        <p:txBody>
          <a:bodyPr>
            <a:normAutofit lnSpcReduction="10000"/>
          </a:bodyPr>
          <a:lstStyle/>
          <a:p>
            <a:r>
              <a:rPr lang="en-US" dirty="0"/>
              <a:t>Computer vision						(self-driving)</a:t>
            </a:r>
          </a:p>
          <a:p>
            <a:r>
              <a:rPr lang="en-US" dirty="0"/>
              <a:t>Natural language processing (NLP)			(</a:t>
            </a:r>
            <a:r>
              <a:rPr lang="en-US" dirty="0" err="1"/>
              <a:t>ChatGPT</a:t>
            </a:r>
            <a:r>
              <a:rPr lang="en-US" dirty="0"/>
              <a:t>)</a:t>
            </a:r>
          </a:p>
          <a:p>
            <a:r>
              <a:rPr lang="en-US" dirty="0"/>
              <a:t>Reinforcement learning					(AlphaGo)</a:t>
            </a:r>
          </a:p>
          <a:p>
            <a:endParaRPr lang="en-US" dirty="0"/>
          </a:p>
          <a:p>
            <a:r>
              <a:rPr lang="en-US" dirty="0"/>
              <a:t>Each of these has high clinical relevance</a:t>
            </a:r>
          </a:p>
          <a:p>
            <a:endParaRPr lang="en-US" dirty="0"/>
          </a:p>
          <a:p>
            <a:r>
              <a:rPr lang="en-US" dirty="0"/>
              <a:t>ML for large, high-dimensional biomedical data</a:t>
            </a:r>
          </a:p>
          <a:p>
            <a:pPr lvl="1"/>
            <a:r>
              <a:rPr lang="en-US" dirty="0"/>
              <a:t>electronic health record</a:t>
            </a:r>
          </a:p>
          <a:p>
            <a:pPr lvl="1"/>
            <a:r>
              <a:rPr lang="en-US" dirty="0"/>
              <a:t>-omics</a:t>
            </a:r>
          </a:p>
          <a:p>
            <a:pPr lvl="1"/>
            <a:r>
              <a:rPr lang="en-US" dirty="0"/>
              <a:t>digital health</a:t>
            </a:r>
          </a:p>
        </p:txBody>
      </p:sp>
    </p:spTree>
    <p:extLst>
      <p:ext uri="{BB962C8B-B14F-4D97-AF65-F5344CB8AC3E}">
        <p14:creationId xmlns:p14="http://schemas.microsoft.com/office/powerpoint/2010/main" val="1488411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642F8F-4697-3042-88C9-1CDF07FE1586}"/>
              </a:ext>
            </a:extLst>
          </p:cNvPr>
          <p:cNvPicPr>
            <a:picLocks noChangeAspect="1"/>
          </p:cNvPicPr>
          <p:nvPr/>
        </p:nvPicPr>
        <p:blipFill>
          <a:blip r:embed="rId3"/>
          <a:stretch>
            <a:fillRect/>
          </a:stretch>
        </p:blipFill>
        <p:spPr>
          <a:xfrm>
            <a:off x="2032000" y="1922814"/>
            <a:ext cx="8128000" cy="4572000"/>
          </a:xfrm>
          <a:prstGeom prst="rect">
            <a:avLst/>
          </a:prstGeom>
        </p:spPr>
      </p:pic>
      <p:sp>
        <p:nvSpPr>
          <p:cNvPr id="4" name="Title 1">
            <a:extLst>
              <a:ext uri="{FF2B5EF4-FFF2-40B4-BE49-F238E27FC236}">
                <a16:creationId xmlns:a16="http://schemas.microsoft.com/office/drawing/2014/main" id="{443D1953-70AB-EA4B-A592-D5538A1B7315}"/>
              </a:ext>
            </a:extLst>
          </p:cNvPr>
          <p:cNvSpPr>
            <a:spLocks noGrp="1"/>
          </p:cNvSpPr>
          <p:nvPr>
            <p:ph type="title"/>
          </p:nvPr>
        </p:nvSpPr>
        <p:spPr>
          <a:xfrm>
            <a:off x="838200" y="321622"/>
            <a:ext cx="10515600" cy="1325563"/>
          </a:xfrm>
        </p:spPr>
        <p:txBody>
          <a:bodyPr/>
          <a:lstStyle/>
          <a:p>
            <a:r>
              <a:rPr lang="en-US" dirty="0"/>
              <a:t>Computer Vision:</a:t>
            </a:r>
            <a:br>
              <a:rPr lang="en-US" dirty="0"/>
            </a:br>
            <a:r>
              <a:rPr lang="en-US" dirty="0"/>
              <a:t>Real-Time Object Detection (&amp; segmentation)</a:t>
            </a:r>
          </a:p>
        </p:txBody>
      </p:sp>
    </p:spTree>
    <p:extLst>
      <p:ext uri="{BB962C8B-B14F-4D97-AF65-F5344CB8AC3E}">
        <p14:creationId xmlns:p14="http://schemas.microsoft.com/office/powerpoint/2010/main" val="3929158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CA089-408A-A947-8CD3-055D42DB9734}"/>
              </a:ext>
            </a:extLst>
          </p:cNvPr>
          <p:cNvSpPr>
            <a:spLocks noGrp="1"/>
          </p:cNvSpPr>
          <p:nvPr>
            <p:ph type="title"/>
          </p:nvPr>
        </p:nvSpPr>
        <p:spPr>
          <a:xfrm>
            <a:off x="540327" y="194251"/>
            <a:ext cx="5306291" cy="6096000"/>
          </a:xfrm>
        </p:spPr>
        <p:txBody>
          <a:bodyPr>
            <a:normAutofit/>
          </a:bodyPr>
          <a:lstStyle/>
          <a:p>
            <a:pPr algn="l"/>
            <a:r>
              <a:rPr lang="en-US" sz="4000" dirty="0"/>
              <a:t>Real-time polyp detection:</a:t>
            </a:r>
            <a:br>
              <a:rPr lang="en-US" sz="4000" dirty="0"/>
            </a:br>
            <a:br>
              <a:rPr lang="en-US" sz="4000" dirty="0"/>
            </a:br>
            <a:r>
              <a:rPr lang="en-US" sz="4000" dirty="0"/>
              <a:t>a second set of eyes during colonoscopy</a:t>
            </a:r>
          </a:p>
        </p:txBody>
      </p:sp>
      <p:pic>
        <p:nvPicPr>
          <p:cNvPr id="4" name="41551_2018_301_MOESM3_ESM.mp4">
            <a:hlinkClick r:id="" action="ppaction://media"/>
            <a:extLst>
              <a:ext uri="{FF2B5EF4-FFF2-40B4-BE49-F238E27FC236}">
                <a16:creationId xmlns:a16="http://schemas.microsoft.com/office/drawing/2014/main" id="{C8D4C28C-CDDE-5243-A4A8-BCD45C7858F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a:stretch/>
        </p:blipFill>
        <p:spPr>
          <a:xfrm>
            <a:off x="6482454" y="0"/>
            <a:ext cx="5709546" cy="10075669"/>
          </a:xfrm>
          <a:prstGeom prst="rect">
            <a:avLst/>
          </a:prstGeom>
        </p:spPr>
      </p:pic>
    </p:spTree>
    <p:extLst>
      <p:ext uri="{BB962C8B-B14F-4D97-AF65-F5344CB8AC3E}">
        <p14:creationId xmlns:p14="http://schemas.microsoft.com/office/powerpoint/2010/main" val="3482008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4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6402</TotalTime>
  <Words>1786</Words>
  <Application>Microsoft Macintosh PowerPoint</Application>
  <PresentationFormat>Widescreen</PresentationFormat>
  <Paragraphs>287</Paragraphs>
  <Slides>22</Slides>
  <Notes>20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Calibri Light</vt:lpstr>
      <vt:lpstr>ColfaxAI</vt:lpstr>
      <vt:lpstr>Helvetica Neue</vt:lpstr>
      <vt:lpstr>Times New Roman</vt:lpstr>
      <vt:lpstr>Office Theme</vt:lpstr>
      <vt:lpstr>Intro to Applied Data Science</vt:lpstr>
      <vt:lpstr>Course Objectives</vt:lpstr>
      <vt:lpstr>PowerPoint Presentation</vt:lpstr>
      <vt:lpstr>Introductions!</vt:lpstr>
      <vt:lpstr>Course Overview</vt:lpstr>
      <vt:lpstr>A Brief Tour of DS in 2023</vt:lpstr>
      <vt:lpstr>10,000-foot view of machine learning in 2023</vt:lpstr>
      <vt:lpstr>Computer Vision: Real-Time Object Detection (&amp; segmentation)</vt:lpstr>
      <vt:lpstr>Real-time polyp detection:  a second set of eyes during colonoscopy</vt:lpstr>
      <vt:lpstr>PowerPoint Presentation</vt:lpstr>
      <vt:lpstr>PowerPoint Presentation</vt:lpstr>
      <vt:lpstr>Natural Language Processing: Find Predictive Text in Notes</vt:lpstr>
      <vt:lpstr>Reinforcement Learning:  goal-directed sequential decision-making</vt:lpstr>
      <vt:lpstr>Reinforcement Learning in Medicine</vt:lpstr>
      <vt:lpstr>All of these have, at their core, a predictive model</vt:lpstr>
      <vt:lpstr>Computer Vision:  prediction via convolutional neural network</vt:lpstr>
      <vt:lpstr>Natural Language Processing: prediction via stacked attention networks</vt:lpstr>
      <vt:lpstr>Reinforcement Learning:  state to action predictions via multilayer perceptron</vt:lpstr>
      <vt:lpstr>APACHE III: A model for predicting ICU mortality</vt:lpstr>
      <vt:lpstr>Traditional models (e.g. logistic regression) tend to work well for data like this.</vt:lpstr>
      <vt:lpstr>As the complexity of the underlying data increases, so too does the probable value added by machine learning</vt:lpstr>
      <vt:lpstr>Course Logistics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Engelhard, M.D., Ph.D.</dc:creator>
  <cp:lastModifiedBy>Matthew Engelhard, M.D., Ph.D.</cp:lastModifiedBy>
  <cp:revision>80</cp:revision>
  <dcterms:created xsi:type="dcterms:W3CDTF">2021-02-25T03:18:23Z</dcterms:created>
  <dcterms:modified xsi:type="dcterms:W3CDTF">2023-05-06T03:29:58Z</dcterms:modified>
</cp:coreProperties>
</file>

<file path=docProps/thumbnail.jpeg>
</file>